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1818" r:id="rId2"/>
    <p:sldId id="1819" r:id="rId3"/>
    <p:sldId id="262" r:id="rId4"/>
    <p:sldId id="267" r:id="rId5"/>
    <p:sldId id="257" r:id="rId6"/>
    <p:sldId id="263" r:id="rId7"/>
    <p:sldId id="260" r:id="rId8"/>
    <p:sldId id="1806" r:id="rId9"/>
    <p:sldId id="264" r:id="rId10"/>
    <p:sldId id="1810" r:id="rId11"/>
    <p:sldId id="1820" r:id="rId12"/>
    <p:sldId id="1822" r:id="rId13"/>
    <p:sldId id="1825" r:id="rId14"/>
    <p:sldId id="1815" r:id="rId15"/>
    <p:sldId id="265" r:id="rId16"/>
    <p:sldId id="1828" r:id="rId17"/>
    <p:sldId id="1833" r:id="rId18"/>
    <p:sldId id="1831" r:id="rId19"/>
    <p:sldId id="1834" r:id="rId20"/>
    <p:sldId id="1805" r:id="rId21"/>
    <p:sldId id="266" r:id="rId22"/>
  </p:sldIdLst>
  <p:sldSz cx="18288000" cy="10287000"/>
  <p:notesSz cx="6858000" cy="9144000"/>
  <p:embeddedFontLs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ên Chi Cao" userId="ba090e812f7bcffc" providerId="LiveId" clId="{CF793652-829B-4A85-A9B1-B06F76E2FFE6}"/>
    <pc:docChg chg="delSld modSld">
      <pc:chgData name="Thiên Chi Cao" userId="ba090e812f7bcffc" providerId="LiveId" clId="{CF793652-829B-4A85-A9B1-B06F76E2FFE6}" dt="2023-11-04T09:31:27.307" v="29" actId="47"/>
      <pc:docMkLst>
        <pc:docMk/>
      </pc:docMkLst>
      <pc:sldChg chg="modSp mod">
        <pc:chgData name="Thiên Chi Cao" userId="ba090e812f7bcffc" providerId="LiveId" clId="{CF793652-829B-4A85-A9B1-B06F76E2FFE6}" dt="2023-11-04T09:23:15.459" v="28" actId="1036"/>
        <pc:sldMkLst>
          <pc:docMk/>
          <pc:sldMk cId="0" sldId="1818"/>
        </pc:sldMkLst>
        <pc:spChg chg="mod">
          <ac:chgData name="Thiên Chi Cao" userId="ba090e812f7bcffc" providerId="LiveId" clId="{CF793652-829B-4A85-A9B1-B06F76E2FFE6}" dt="2023-11-04T09:22:58.951" v="12" actId="1035"/>
          <ac:spMkLst>
            <pc:docMk/>
            <pc:sldMk cId="0" sldId="1818"/>
            <ac:spMk id="2" creationId="{00000000-0000-0000-0000-000000000000}"/>
          </ac:spMkLst>
        </pc:spChg>
        <pc:spChg chg="mod">
          <ac:chgData name="Thiên Chi Cao" userId="ba090e812f7bcffc" providerId="LiveId" clId="{CF793652-829B-4A85-A9B1-B06F76E2FFE6}" dt="2023-11-04T09:23:07.040" v="22" actId="1035"/>
          <ac:spMkLst>
            <pc:docMk/>
            <pc:sldMk cId="0" sldId="1818"/>
            <ac:spMk id="14" creationId="{00000000-0000-0000-0000-000000000000}"/>
          </ac:spMkLst>
        </pc:spChg>
        <pc:spChg chg="mod">
          <ac:chgData name="Thiên Chi Cao" userId="ba090e812f7bcffc" providerId="LiveId" clId="{CF793652-829B-4A85-A9B1-B06F76E2FFE6}" dt="2023-11-04T09:23:15.459" v="28" actId="1036"/>
          <ac:spMkLst>
            <pc:docMk/>
            <pc:sldMk cId="0" sldId="1818"/>
            <ac:spMk id="15" creationId="{00000000-0000-0000-0000-000000000000}"/>
          </ac:spMkLst>
        </pc:spChg>
        <pc:spChg chg="mod">
          <ac:chgData name="Thiên Chi Cao" userId="ba090e812f7bcffc" providerId="LiveId" clId="{CF793652-829B-4A85-A9B1-B06F76E2FFE6}" dt="2023-11-04T09:22:47.101" v="4" actId="1035"/>
          <ac:spMkLst>
            <pc:docMk/>
            <pc:sldMk cId="0" sldId="1818"/>
            <ac:spMk id="16" creationId="{00000000-0000-0000-0000-000000000000}"/>
          </ac:spMkLst>
        </pc:spChg>
        <pc:spChg chg="mod">
          <ac:chgData name="Thiên Chi Cao" userId="ba090e812f7bcffc" providerId="LiveId" clId="{CF793652-829B-4A85-A9B1-B06F76E2FFE6}" dt="2023-11-04T09:22:53.744" v="9" actId="1035"/>
          <ac:spMkLst>
            <pc:docMk/>
            <pc:sldMk cId="0" sldId="1818"/>
            <ac:spMk id="17" creationId="{00000000-0000-0000-0000-000000000000}"/>
          </ac:spMkLst>
        </pc:spChg>
      </pc:sldChg>
      <pc:sldChg chg="del">
        <pc:chgData name="Thiên Chi Cao" userId="ba090e812f7bcffc" providerId="LiveId" clId="{CF793652-829B-4A85-A9B1-B06F76E2FFE6}" dt="2023-11-04T09:31:27.307" v="29" actId="47"/>
        <pc:sldMkLst>
          <pc:docMk/>
          <pc:sldMk cId="0" sldId="182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71F46-8129-4BFB-8940-E3FE33AEEE83}"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84DEA-61D9-4FF0-AF08-38BFA7271A9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84DEA-61D9-4FF0-AF08-38BFA7271A98}"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84DEA-61D9-4FF0-AF08-38BFA7271A98}" type="slidenum">
              <a:rPr lang="en-US" smtClean="0"/>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3.png"/><Relationship Id="rId7" Type="http://schemas.openxmlformats.org/officeDocument/2006/relationships/image" Target="../media/image5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2.png"/><Relationship Id="rId2" Type="http://schemas.openxmlformats.org/officeDocument/2006/relationships/image" Target="../media/image1.jpeg"/><Relationship Id="rId16" Type="http://schemas.openxmlformats.org/officeDocument/2006/relationships/image" Target="../media/image17.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8.png"/><Relationship Id="rId7"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png"/><Relationship Id="rId3" Type="http://schemas.openxmlformats.org/officeDocument/2006/relationships/image" Target="../media/image66.png"/><Relationship Id="rId7" Type="http://schemas.openxmlformats.org/officeDocument/2006/relationships/image" Target="../media/image14.png"/><Relationship Id="rId12" Type="http://schemas.openxmlformats.org/officeDocument/2006/relationships/image" Target="../media/image7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0.png"/><Relationship Id="rId5" Type="http://schemas.openxmlformats.org/officeDocument/2006/relationships/image" Target="../media/image6.png"/><Relationship Id="rId10" Type="http://schemas.openxmlformats.org/officeDocument/2006/relationships/image" Target="../media/image69.svg"/><Relationship Id="rId4" Type="http://schemas.openxmlformats.org/officeDocument/2006/relationships/image" Target="../media/image67.svg"/><Relationship Id="rId9"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8.png"/><Relationship Id="rId7" Type="http://schemas.openxmlformats.org/officeDocument/2006/relationships/image" Target="../media/image4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48.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424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rot="2119621">
            <a:off x="6495850" y="5553480"/>
            <a:ext cx="4290788" cy="4218350"/>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71641" y="2426271"/>
            <a:ext cx="17544717" cy="4020139"/>
          </a:xfrm>
          <a:prstGeom prst="rect">
            <a:avLst/>
          </a:prstGeom>
        </p:spPr>
        <p:txBody>
          <a:bodyPr wrap="square" lIns="0" tIns="0" rIns="0" bIns="0" rtlCol="0" anchor="t">
            <a:spAutoFit/>
          </a:bodyPr>
          <a:lstStyle/>
          <a:p>
            <a:pPr algn="ctr">
              <a:lnSpc>
                <a:spcPts val="16505"/>
              </a:lnSpc>
            </a:pPr>
            <a:r>
              <a:rPr lang="vi-VN" sz="9600" b="1" dirty="0">
                <a:ln w="0"/>
                <a:solidFill>
                  <a:schemeClr val="bg1"/>
                </a:solidFill>
                <a:effectLst>
                  <a:outerShdw blurRad="38100" dist="19050" dir="2700000" algn="tl" rotWithShape="0">
                    <a:schemeClr val="dk1">
                      <a:alpha val="40000"/>
                    </a:schemeClr>
                  </a:outerShdw>
                </a:effectLst>
                <a:latin typeface="+mj-lt"/>
              </a:rPr>
              <a:t>GIẢI THUẬT ĐỊNH THỜI</a:t>
            </a:r>
            <a:br>
              <a:rPr lang="vi-VN" sz="9600" b="1" dirty="0">
                <a:ln w="0"/>
                <a:solidFill>
                  <a:schemeClr val="bg1"/>
                </a:solidFill>
                <a:effectLst>
                  <a:outerShdw blurRad="38100" dist="19050" dir="2700000" algn="tl" rotWithShape="0">
                    <a:schemeClr val="dk1">
                      <a:alpha val="40000"/>
                    </a:schemeClr>
                  </a:outerShdw>
                </a:effectLst>
                <a:latin typeface="+mj-lt"/>
              </a:rPr>
            </a:br>
            <a:r>
              <a:rPr lang="vi-VN" sz="9600" b="1" dirty="0">
                <a:ln w="0"/>
                <a:solidFill>
                  <a:schemeClr val="bg1"/>
                </a:solidFill>
                <a:effectLst>
                  <a:outerShdw blurRad="38100" dist="19050" dir="2700000" algn="tl" rotWithShape="0">
                    <a:schemeClr val="dk1">
                      <a:alpha val="40000"/>
                    </a:schemeClr>
                  </a:outerShdw>
                </a:effectLst>
                <a:latin typeface="+mj-lt"/>
              </a:rPr>
              <a:t>FIRST-COME, FIRST-SERVED </a:t>
            </a:r>
            <a:endParaRPr lang="en-US" sz="9600" b="1" dirty="0">
              <a:ln w="0"/>
              <a:solidFill>
                <a:schemeClr val="bg1"/>
              </a:solidFill>
              <a:effectLst>
                <a:outerShdw blurRad="38100" dist="19050" dir="2700000" algn="tl" rotWithShape="0">
                  <a:schemeClr val="dk1">
                    <a:alpha val="40000"/>
                  </a:schemeClr>
                </a:outerShdw>
              </a:effectLst>
              <a:latin typeface="+mj-lt"/>
            </a:endParaRPr>
          </a:p>
        </p:txBody>
      </p:sp>
      <p:sp>
        <p:nvSpPr>
          <p:cNvPr id="5" name="Freeform 5"/>
          <p:cNvSpPr/>
          <p:nvPr/>
        </p:nvSpPr>
        <p:spPr>
          <a:xfrm rot="1097523">
            <a:off x="12554314" y="120295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rot="-1559470">
            <a:off x="2769154" y="450466"/>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280170">
            <a:off x="12833802" y="711283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TextBox 12"/>
          <p:cNvSpPr txBox="1"/>
          <p:nvPr/>
        </p:nvSpPr>
        <p:spPr>
          <a:xfrm>
            <a:off x="5167390" y="7455715"/>
            <a:ext cx="7231183" cy="533672"/>
          </a:xfrm>
          <a:prstGeom prst="rect">
            <a:avLst/>
          </a:prstGeom>
          <a:solidFill>
            <a:schemeClr val="tx1"/>
          </a:solidFill>
        </p:spPr>
        <p:txBody>
          <a:bodyPr wrap="square" lIns="0" tIns="0" rIns="0" bIns="0" rtlCol="0" anchor="t">
            <a:spAutoFit/>
          </a:bodyPr>
          <a:lstStyle/>
          <a:p>
            <a:pPr algn="ctr">
              <a:lnSpc>
                <a:spcPts val="3915"/>
              </a:lnSpc>
            </a:pPr>
            <a:r>
              <a:rPr lang="vi-VN" sz="4800" b="1" dirty="0">
                <a:ln w="6350">
                  <a:solidFill>
                    <a:schemeClr val="bg1"/>
                  </a:solidFill>
                </a:ln>
                <a:solidFill>
                  <a:schemeClr val="bg1"/>
                </a:solidFill>
                <a:latin typeface="+mj-lt"/>
              </a:rPr>
              <a:t>GVHD: Phạm Tuấn Khiêm</a:t>
            </a:r>
            <a:endParaRPr lang="en-US" sz="4800" b="1" dirty="0">
              <a:ln w="6350">
                <a:solidFill>
                  <a:schemeClr val="bg1"/>
                </a:solidFill>
              </a:ln>
              <a:solidFill>
                <a:schemeClr val="bg1"/>
              </a:solidFill>
              <a:latin typeface="+mj-lt"/>
            </a:endParaRPr>
          </a:p>
        </p:txBody>
      </p:sp>
      <p:sp>
        <p:nvSpPr>
          <p:cNvPr id="14" name="TextBox 13"/>
          <p:cNvSpPr txBox="1"/>
          <p:nvPr/>
        </p:nvSpPr>
        <p:spPr>
          <a:xfrm>
            <a:off x="12698735" y="4913021"/>
            <a:ext cx="1040343" cy="1569660"/>
          </a:xfrm>
          <a:prstGeom prst="rect">
            <a:avLst/>
          </a:prstGeom>
          <a:noFill/>
        </p:spPr>
        <p:txBody>
          <a:bodyPr wrap="square" rtlCol="0">
            <a:spAutoFit/>
          </a:bodyPr>
          <a:lstStyle/>
          <a:p>
            <a:r>
              <a:rPr lang="vi-VN" sz="9600" b="1" dirty="0">
                <a:solidFill>
                  <a:schemeClr val="bg1"/>
                </a:solidFill>
                <a:latin typeface="+mj-lt"/>
              </a:rPr>
              <a:t>S</a:t>
            </a:r>
            <a:endParaRPr lang="en-US" sz="9600" b="1" dirty="0">
              <a:solidFill>
                <a:schemeClr val="bg1"/>
              </a:solidFill>
              <a:latin typeface="+mj-lt"/>
            </a:endParaRPr>
          </a:p>
        </p:txBody>
      </p:sp>
      <p:sp>
        <p:nvSpPr>
          <p:cNvPr id="15" name="TextBox 14"/>
          <p:cNvSpPr txBox="1"/>
          <p:nvPr/>
        </p:nvSpPr>
        <p:spPr>
          <a:xfrm>
            <a:off x="4400869" y="4903075"/>
            <a:ext cx="1040343" cy="1569660"/>
          </a:xfrm>
          <a:prstGeom prst="rect">
            <a:avLst/>
          </a:prstGeom>
          <a:noFill/>
        </p:spPr>
        <p:txBody>
          <a:bodyPr wrap="square" rtlCol="0">
            <a:spAutoFit/>
          </a:bodyPr>
          <a:lstStyle/>
          <a:p>
            <a:r>
              <a:rPr lang="vi-VN" sz="9600" b="1" dirty="0">
                <a:solidFill>
                  <a:schemeClr val="bg1"/>
                </a:solidFill>
                <a:latin typeface="+mj-lt"/>
              </a:rPr>
              <a:t>C</a:t>
            </a:r>
            <a:endParaRPr lang="en-US" sz="9600" b="1" dirty="0">
              <a:solidFill>
                <a:schemeClr val="bg1"/>
              </a:solidFill>
              <a:latin typeface="+mj-lt"/>
            </a:endParaRPr>
          </a:p>
        </p:txBody>
      </p:sp>
      <p:sp>
        <p:nvSpPr>
          <p:cNvPr id="16" name="TextBox 15"/>
          <p:cNvSpPr txBox="1"/>
          <p:nvPr/>
        </p:nvSpPr>
        <p:spPr>
          <a:xfrm>
            <a:off x="497898" y="4903075"/>
            <a:ext cx="1040343" cy="1569660"/>
          </a:xfrm>
          <a:prstGeom prst="rect">
            <a:avLst/>
          </a:prstGeom>
          <a:noFill/>
        </p:spPr>
        <p:txBody>
          <a:bodyPr wrap="square" rtlCol="0">
            <a:spAutoFit/>
          </a:bodyPr>
          <a:lstStyle/>
          <a:p>
            <a:r>
              <a:rPr lang="vi-VN" sz="9600" b="1" dirty="0">
                <a:solidFill>
                  <a:schemeClr val="bg1"/>
                </a:solidFill>
                <a:latin typeface="+mj-lt"/>
              </a:rPr>
              <a:t>F</a:t>
            </a:r>
            <a:endParaRPr lang="en-US" sz="9600" b="1" dirty="0">
              <a:solidFill>
                <a:schemeClr val="bg1"/>
              </a:solidFill>
              <a:latin typeface="+mj-lt"/>
            </a:endParaRPr>
          </a:p>
        </p:txBody>
      </p:sp>
      <p:sp>
        <p:nvSpPr>
          <p:cNvPr id="17" name="TextBox 16"/>
          <p:cNvSpPr txBox="1"/>
          <p:nvPr/>
        </p:nvSpPr>
        <p:spPr>
          <a:xfrm>
            <a:off x="8815419" y="4908905"/>
            <a:ext cx="1040343" cy="1569660"/>
          </a:xfrm>
          <a:prstGeom prst="rect">
            <a:avLst/>
          </a:prstGeom>
          <a:noFill/>
        </p:spPr>
        <p:txBody>
          <a:bodyPr wrap="square" rtlCol="0">
            <a:spAutoFit/>
          </a:bodyPr>
          <a:lstStyle/>
          <a:p>
            <a:r>
              <a:rPr lang="vi-VN" sz="9600" b="1" dirty="0">
                <a:solidFill>
                  <a:schemeClr val="bg1"/>
                </a:solidFill>
                <a:latin typeface="+mj-lt"/>
              </a:rPr>
              <a:t>F</a:t>
            </a:r>
            <a:endParaRPr lang="en-US" sz="9600" b="1" dirty="0">
              <a:solidFill>
                <a:schemeClr val="bg1"/>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724400" y="5425440"/>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sp>
        <p:nvSpPr>
          <p:cNvPr id="15" name="TextBox 14"/>
          <p:cNvSpPr txBox="1"/>
          <p:nvPr/>
        </p:nvSpPr>
        <p:spPr>
          <a:xfrm>
            <a:off x="966768" y="835573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5395817" y="3269637"/>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8550798" y="3266801"/>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vi-VN" sz="3200" b="1" dirty="0">
                          <a:latin typeface="+mj-lt"/>
                        </a:rPr>
                        <a:t>0</a:t>
                      </a:r>
                      <a:endParaRPr lang="en-US" sz="3200" b="1" dirty="0">
                        <a:latin typeface="+mj-lt"/>
                      </a:endParaRP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algn="ctr"/>
                      <a:r>
                        <a:rPr lang="vi-VN" sz="3200" b="1" dirty="0">
                          <a:latin typeface="+mj-lt"/>
                        </a:rPr>
                        <a:t>1</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vi-VN" sz="3200" b="1" dirty="0">
                          <a:latin typeface="+mj-lt"/>
                        </a:rPr>
                        <a:t>2</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
        <p:nvSpPr>
          <p:cNvPr id="12" name="Rectangle 11"/>
          <p:cNvSpPr/>
          <p:nvPr/>
        </p:nvSpPr>
        <p:spPr>
          <a:xfrm>
            <a:off x="2240836" y="3283460"/>
            <a:ext cx="1143000"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graphicFrame>
        <p:nvGraphicFramePr>
          <p:cNvPr id="13" name="Table 12"/>
          <p:cNvGraphicFramePr>
            <a:graphicFrameLocks noGrp="1"/>
          </p:cNvGraphicFramePr>
          <p:nvPr/>
        </p:nvGraphicFramePr>
        <p:xfrm>
          <a:off x="1295400" y="6810396"/>
          <a:ext cx="9091110" cy="1432560"/>
        </p:xfrm>
        <a:graphic>
          <a:graphicData uri="http://schemas.openxmlformats.org/drawingml/2006/table">
            <a:tbl>
              <a:tblPr firstRow="1" bandRow="1">
                <a:tableStyleId>{5940675A-B579-460E-94D1-54222C63F5DA}</a:tableStyleId>
              </a:tblPr>
              <a:tblGrid>
                <a:gridCol w="9091110">
                  <a:extLst>
                    <a:ext uri="{9D8B030D-6E8A-4147-A177-3AD203B41FA5}">
                      <a16:colId xmlns:a16="http://schemas.microsoft.com/office/drawing/2014/main" val="20000"/>
                    </a:ext>
                  </a:extLst>
                </a:gridCol>
              </a:tblGrid>
              <a:tr h="873758">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8"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4"/>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724400" y="5425440"/>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295400" y="6810396"/>
          <a:ext cx="9091110" cy="1432560"/>
        </p:xfrm>
        <a:graphic>
          <a:graphicData uri="http://schemas.openxmlformats.org/drawingml/2006/table">
            <a:tbl>
              <a:tblPr firstRow="1" bandRow="1">
                <a:tableStyleId>{5940675A-B579-460E-94D1-54222C63F5DA}</a:tableStyleId>
              </a:tblPr>
              <a:tblGrid>
                <a:gridCol w="9091110">
                  <a:extLst>
                    <a:ext uri="{9D8B030D-6E8A-4147-A177-3AD203B41FA5}">
                      <a16:colId xmlns:a16="http://schemas.microsoft.com/office/drawing/2014/main" val="20000"/>
                    </a:ext>
                  </a:extLst>
                </a:gridCol>
              </a:tblGrid>
              <a:tr h="873758">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966768" y="835573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2057400" y="3205846"/>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5087995" y="3205845"/>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vi-VN" sz="3200" b="1" dirty="0">
                          <a:latin typeface="+mj-lt"/>
                        </a:rPr>
                        <a:t>0</a:t>
                      </a:r>
                      <a:endParaRPr lang="en-US" sz="3200" b="1" dirty="0">
                        <a:latin typeface="+mj-lt"/>
                      </a:endParaRP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algn="ctr"/>
                      <a:r>
                        <a:rPr lang="vi-VN" sz="3200" b="1" dirty="0">
                          <a:latin typeface="+mj-lt"/>
                        </a:rPr>
                        <a:t>1</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vi-VN" sz="3200" b="1" dirty="0">
                          <a:latin typeface="+mj-lt"/>
                        </a:rPr>
                        <a:t>2</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
        <p:nvSpPr>
          <p:cNvPr id="12" name="Rectangle 11"/>
          <p:cNvSpPr/>
          <p:nvPr/>
        </p:nvSpPr>
        <p:spPr>
          <a:xfrm>
            <a:off x="1714239" y="6947556"/>
            <a:ext cx="8253432"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906000" y="8355737"/>
            <a:ext cx="11430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24</a:t>
            </a:r>
            <a:endParaRPr lang="en-US" sz="6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4"/>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724400" y="5425440"/>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295400" y="6810396"/>
          <a:ext cx="9091110" cy="1432560"/>
        </p:xfrm>
        <a:graphic>
          <a:graphicData uri="http://schemas.openxmlformats.org/drawingml/2006/table">
            <a:tbl>
              <a:tblPr firstRow="1" bandRow="1">
                <a:tableStyleId>{5940675A-B579-460E-94D1-54222C63F5DA}</a:tableStyleId>
              </a:tblPr>
              <a:tblGrid>
                <a:gridCol w="9091110">
                  <a:extLst>
                    <a:ext uri="{9D8B030D-6E8A-4147-A177-3AD203B41FA5}">
                      <a16:colId xmlns:a16="http://schemas.microsoft.com/office/drawing/2014/main" val="20000"/>
                    </a:ext>
                  </a:extLst>
                </a:gridCol>
              </a:tblGrid>
              <a:tr h="873758">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966768" y="835573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2057400" y="3255753"/>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vi-VN" sz="3200" b="1" dirty="0">
                          <a:latin typeface="+mj-lt"/>
                        </a:rPr>
                        <a:t>0</a:t>
                      </a:r>
                      <a:endParaRPr lang="en-US" sz="3200" b="1" dirty="0">
                        <a:latin typeface="+mj-lt"/>
                      </a:endParaRP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algn="ctr"/>
                      <a:r>
                        <a:rPr lang="vi-VN" sz="3200" b="1" dirty="0">
                          <a:latin typeface="+mj-lt"/>
                        </a:rPr>
                        <a:t>1</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vi-VN" sz="3200" b="1" dirty="0">
                          <a:latin typeface="+mj-lt"/>
                        </a:rPr>
                        <a:t>2</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
        <p:nvSpPr>
          <p:cNvPr id="12" name="Rectangle 11"/>
          <p:cNvSpPr/>
          <p:nvPr/>
        </p:nvSpPr>
        <p:spPr>
          <a:xfrm>
            <a:off x="1714239" y="6947556"/>
            <a:ext cx="8253432"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364002" y="8374260"/>
            <a:ext cx="11430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27</a:t>
            </a:r>
            <a:endParaRPr lang="en-US" sz="6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3" name="Table 12"/>
          <p:cNvGraphicFramePr>
            <a:graphicFrameLocks noGrp="1"/>
          </p:cNvGraphicFramePr>
          <p:nvPr/>
        </p:nvGraphicFramePr>
        <p:xfrm>
          <a:off x="10386510" y="6810396"/>
          <a:ext cx="1515185"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tblGrid>
              <a:tr h="873758">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7" name="Rectangle 16"/>
          <p:cNvSpPr/>
          <p:nvPr/>
        </p:nvSpPr>
        <p:spPr>
          <a:xfrm>
            <a:off x="10538910" y="6935015"/>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9815010" y="8355736"/>
            <a:ext cx="11430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24</a:t>
            </a:r>
            <a:endParaRPr lang="en-US" sz="6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4"/>
            <a:stretch>
              <a:fillRect/>
            </a:stretch>
          </a:blipFill>
        </p:spPr>
        <p:txBody>
          <a:bodyPr/>
          <a:lstStyle/>
          <a:p>
            <a:endParaRPr lang="en-US" dirty="0"/>
          </a:p>
        </p:txBody>
      </p:sp>
      <p:cxnSp>
        <p:nvCxnSpPr>
          <p:cNvPr id="5" name="Straight Connector 4"/>
          <p:cNvCxnSpPr/>
          <p:nvPr/>
        </p:nvCxnSpPr>
        <p:spPr>
          <a:xfrm>
            <a:off x="1219202" y="2857655"/>
            <a:ext cx="11087100" cy="2880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181102" y="4838700"/>
            <a:ext cx="111252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011108" y="1460014"/>
            <a:ext cx="4724400" cy="1015663"/>
          </a:xfrm>
          <a:prstGeom prst="rect">
            <a:avLst/>
          </a:prstGeom>
          <a:noFill/>
        </p:spPr>
        <p:txBody>
          <a:bodyPr wrap="square" rtlCol="0">
            <a:spAutoFit/>
          </a:bodyPr>
          <a:lstStyle/>
          <a:p>
            <a:pPr algn="ctr"/>
            <a:r>
              <a:rPr lang="vi-VN" sz="6000" b="1" dirty="0">
                <a:solidFill>
                  <a:schemeClr val="bg1"/>
                </a:solidFill>
                <a:latin typeface="+mj-lt"/>
              </a:rPr>
              <a:t>Hàng Đợi</a:t>
            </a:r>
            <a:endParaRPr lang="en-US" sz="6000" b="1" dirty="0">
              <a:solidFill>
                <a:schemeClr val="bg1"/>
              </a:solidFill>
              <a:latin typeface="+mj-lt"/>
            </a:endParaRPr>
          </a:p>
        </p:txBody>
      </p:sp>
      <p:sp>
        <p:nvSpPr>
          <p:cNvPr id="9" name="TextBox 8"/>
          <p:cNvSpPr txBox="1"/>
          <p:nvPr/>
        </p:nvSpPr>
        <p:spPr>
          <a:xfrm>
            <a:off x="4724400" y="5425440"/>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295400" y="6810396"/>
          <a:ext cx="9091110" cy="1432560"/>
        </p:xfrm>
        <a:graphic>
          <a:graphicData uri="http://schemas.openxmlformats.org/drawingml/2006/table">
            <a:tbl>
              <a:tblPr firstRow="1" bandRow="1">
                <a:tableStyleId>{5940675A-B579-460E-94D1-54222C63F5DA}</a:tableStyleId>
              </a:tblPr>
              <a:tblGrid>
                <a:gridCol w="9091110">
                  <a:extLst>
                    <a:ext uri="{9D8B030D-6E8A-4147-A177-3AD203B41FA5}">
                      <a16:colId xmlns:a16="http://schemas.microsoft.com/office/drawing/2014/main" val="20000"/>
                    </a:ext>
                  </a:extLst>
                </a:gridCol>
              </a:tblGrid>
              <a:tr h="873758">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966768" y="835573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11318989" y="342900"/>
          <a:ext cx="6604371" cy="3899901"/>
        </p:xfrm>
        <a:graphic>
          <a:graphicData uri="http://schemas.openxmlformats.org/drawingml/2006/table">
            <a:tbl>
              <a:tblPr firstRow="1" bandRow="1">
                <a:tableStyleId>{073A0DAA-6AF3-43AB-8588-CEC1D06C72B9}</a:tableStyleId>
              </a:tblPr>
              <a:tblGrid>
                <a:gridCol w="2201457">
                  <a:extLst>
                    <a:ext uri="{9D8B030D-6E8A-4147-A177-3AD203B41FA5}">
                      <a16:colId xmlns:a16="http://schemas.microsoft.com/office/drawing/2014/main" val="20000"/>
                    </a:ext>
                  </a:extLst>
                </a:gridCol>
                <a:gridCol w="2201457">
                  <a:extLst>
                    <a:ext uri="{9D8B030D-6E8A-4147-A177-3AD203B41FA5}">
                      <a16:colId xmlns:a16="http://schemas.microsoft.com/office/drawing/2014/main" val="20001"/>
                    </a:ext>
                  </a:extLst>
                </a:gridCol>
                <a:gridCol w="2201457">
                  <a:extLst>
                    <a:ext uri="{9D8B030D-6E8A-4147-A177-3AD203B41FA5}">
                      <a16:colId xmlns:a16="http://schemas.microsoft.com/office/drawing/2014/main" val="20002"/>
                    </a:ext>
                  </a:extLst>
                </a:gridCol>
              </a:tblGrid>
              <a:tr h="1111566">
                <a:tc>
                  <a:txBody>
                    <a:bodyPr/>
                    <a:lstStyle/>
                    <a:p>
                      <a:pPr algn="ctr"/>
                      <a:r>
                        <a:rPr lang="vi-VN" sz="3200" b="1" dirty="0">
                          <a:latin typeface="+mj-lt"/>
                        </a:rPr>
                        <a:t>Tiến Trình</a:t>
                      </a:r>
                    </a:p>
                  </a:txBody>
                  <a:tcPr anchor="ctr"/>
                </a:tc>
                <a:tc>
                  <a:txBody>
                    <a:bodyPr/>
                    <a:lstStyle/>
                    <a:p>
                      <a:pPr algn="ctr"/>
                      <a:r>
                        <a:rPr lang="vi-VN" sz="3200" b="1" dirty="0">
                          <a:latin typeface="+mj-lt"/>
                        </a:rPr>
                        <a:t>Thời Gian Đến</a:t>
                      </a:r>
                      <a:endParaRPr lang="en-US" sz="3200" b="1" dirty="0">
                        <a:latin typeface="+mj-lt"/>
                      </a:endParaRPr>
                    </a:p>
                  </a:txBody>
                  <a:tcPr anchor="ctr"/>
                </a:tc>
                <a:tc>
                  <a:txBody>
                    <a:bodyPr/>
                    <a:lstStyle/>
                    <a:p>
                      <a:pPr algn="ctr"/>
                      <a:r>
                        <a:rPr lang="vi-VN" sz="3200" b="1" dirty="0">
                          <a:latin typeface="+mj-lt"/>
                        </a:rPr>
                        <a:t>Thời Gian Xử Lý</a:t>
                      </a:r>
                      <a:endParaRPr lang="en-US" sz="3200" b="1" dirty="0">
                        <a:latin typeface="+mj-lt"/>
                      </a:endParaRPr>
                    </a:p>
                  </a:txBody>
                  <a:tcPr anchor="ctr"/>
                </a:tc>
                <a:extLst>
                  <a:ext uri="{0D108BD9-81ED-4DB2-BD59-A6C34878D82A}">
                    <a16:rowId xmlns:a16="http://schemas.microsoft.com/office/drawing/2014/main" val="10000"/>
                  </a:ext>
                </a:extLst>
              </a:tr>
              <a:tr h="929445">
                <a:tc>
                  <a:txBody>
                    <a:bodyPr/>
                    <a:lstStyle/>
                    <a:p>
                      <a:pPr algn="ctr"/>
                      <a:r>
                        <a:rPr lang="vi-VN" sz="3200" b="1" dirty="0">
                          <a:latin typeface="+mj-lt"/>
                        </a:rPr>
                        <a:t>P1</a:t>
                      </a:r>
                      <a:endParaRPr lang="en-US" sz="3200" b="1" dirty="0">
                        <a:latin typeface="+mj-lt"/>
                      </a:endParaRPr>
                    </a:p>
                  </a:txBody>
                  <a:tcPr anchor="ctr"/>
                </a:tc>
                <a:tc>
                  <a:txBody>
                    <a:bodyPr/>
                    <a:lstStyle/>
                    <a:p>
                      <a:pPr algn="ctr"/>
                      <a:r>
                        <a:rPr lang="vi-VN" sz="3200" b="1" dirty="0">
                          <a:latin typeface="+mj-lt"/>
                        </a:rPr>
                        <a:t>0</a:t>
                      </a:r>
                      <a:endParaRPr lang="en-US" sz="3200" b="1" dirty="0">
                        <a:latin typeface="+mj-lt"/>
                      </a:endParaRPr>
                    </a:p>
                  </a:txBody>
                  <a:tcPr anchor="ctr"/>
                </a:tc>
                <a:tc>
                  <a:txBody>
                    <a:bodyPr/>
                    <a:lstStyle/>
                    <a:p>
                      <a:pPr algn="ctr"/>
                      <a:r>
                        <a:rPr lang="vi-VN" sz="3200" b="1" dirty="0">
                          <a:latin typeface="+mj-lt"/>
                        </a:rPr>
                        <a:t>24</a:t>
                      </a:r>
                      <a:endParaRPr lang="en-US" sz="3200" b="1" dirty="0">
                        <a:latin typeface="+mj-lt"/>
                      </a:endParaRPr>
                    </a:p>
                  </a:txBody>
                  <a:tcPr anchor="ctr"/>
                </a:tc>
                <a:extLst>
                  <a:ext uri="{0D108BD9-81ED-4DB2-BD59-A6C34878D82A}">
                    <a16:rowId xmlns:a16="http://schemas.microsoft.com/office/drawing/2014/main" val="10001"/>
                  </a:ext>
                </a:extLst>
              </a:tr>
              <a:tr h="929445">
                <a:tc>
                  <a:txBody>
                    <a:bodyPr/>
                    <a:lstStyle/>
                    <a:p>
                      <a:pPr algn="ctr"/>
                      <a:r>
                        <a:rPr lang="vi-VN" sz="3200" b="1" dirty="0">
                          <a:latin typeface="+mj-lt"/>
                        </a:rPr>
                        <a:t>P2</a:t>
                      </a:r>
                      <a:endParaRPr lang="en-US" sz="3200" b="1" dirty="0">
                        <a:latin typeface="+mj-lt"/>
                      </a:endParaRPr>
                    </a:p>
                  </a:txBody>
                  <a:tcPr anchor="ctr"/>
                </a:tc>
                <a:tc>
                  <a:txBody>
                    <a:bodyPr/>
                    <a:lstStyle/>
                    <a:p>
                      <a:pPr algn="ctr"/>
                      <a:r>
                        <a:rPr lang="vi-VN" sz="3200" b="1" dirty="0">
                          <a:latin typeface="+mj-lt"/>
                        </a:rPr>
                        <a:t>1</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2"/>
                  </a:ext>
                </a:extLst>
              </a:tr>
              <a:tr h="929445">
                <a:tc>
                  <a:txBody>
                    <a:bodyPr/>
                    <a:lstStyle/>
                    <a:p>
                      <a:pPr algn="ctr"/>
                      <a:r>
                        <a:rPr lang="vi-VN" sz="3200" b="1" dirty="0">
                          <a:latin typeface="+mj-lt"/>
                        </a:rPr>
                        <a:t>P3</a:t>
                      </a:r>
                      <a:endParaRPr lang="en-US" sz="3200" b="1" dirty="0">
                        <a:latin typeface="+mj-lt"/>
                      </a:endParaRPr>
                    </a:p>
                  </a:txBody>
                  <a:tcPr anchor="ctr"/>
                </a:tc>
                <a:tc>
                  <a:txBody>
                    <a:bodyPr/>
                    <a:lstStyle/>
                    <a:p>
                      <a:pPr algn="ctr"/>
                      <a:r>
                        <a:rPr lang="vi-VN" sz="3200" b="1" dirty="0">
                          <a:latin typeface="+mj-lt"/>
                        </a:rPr>
                        <a:t>2</a:t>
                      </a:r>
                      <a:endParaRPr lang="en-US" sz="3200" b="1" dirty="0">
                        <a:latin typeface="+mj-lt"/>
                      </a:endParaRPr>
                    </a:p>
                  </a:txBody>
                  <a:tcPr anchor="ctr"/>
                </a:tc>
                <a:tc>
                  <a:txBody>
                    <a:bodyPr/>
                    <a:lstStyle/>
                    <a:p>
                      <a:pPr algn="ctr"/>
                      <a:r>
                        <a:rPr lang="vi-VN" sz="3200" b="1" dirty="0">
                          <a:latin typeface="+mj-lt"/>
                        </a:rPr>
                        <a:t>3</a:t>
                      </a:r>
                      <a:endParaRPr lang="en-US" sz="3200" b="1" dirty="0">
                        <a:latin typeface="+mj-lt"/>
                      </a:endParaRPr>
                    </a:p>
                  </a:txBody>
                  <a:tcPr anchor="ctr"/>
                </a:tc>
                <a:extLst>
                  <a:ext uri="{0D108BD9-81ED-4DB2-BD59-A6C34878D82A}">
                    <a16:rowId xmlns:a16="http://schemas.microsoft.com/office/drawing/2014/main" val="10003"/>
                  </a:ext>
                </a:extLst>
              </a:tr>
            </a:tbl>
          </a:graphicData>
        </a:graphic>
      </p:graphicFrame>
      <p:sp>
        <p:nvSpPr>
          <p:cNvPr id="12" name="Rectangle 11"/>
          <p:cNvSpPr/>
          <p:nvPr/>
        </p:nvSpPr>
        <p:spPr>
          <a:xfrm>
            <a:off x="1714239" y="6947556"/>
            <a:ext cx="8253432"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364002" y="8374260"/>
            <a:ext cx="11430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27</a:t>
            </a:r>
            <a:endParaRPr lang="en-US" sz="6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3" name="Table 12"/>
          <p:cNvGraphicFramePr>
            <a:graphicFrameLocks noGrp="1"/>
          </p:cNvGraphicFramePr>
          <p:nvPr/>
        </p:nvGraphicFramePr>
        <p:xfrm>
          <a:off x="10386510" y="6810396"/>
          <a:ext cx="1515185"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tblGrid>
              <a:tr h="873758">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7" name="Rectangle 16"/>
          <p:cNvSpPr/>
          <p:nvPr/>
        </p:nvSpPr>
        <p:spPr>
          <a:xfrm>
            <a:off x="10538910" y="6935015"/>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9815010" y="8355736"/>
            <a:ext cx="11430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24</a:t>
            </a:r>
            <a:endParaRPr lang="en-US" sz="6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6" name="Table 15"/>
          <p:cNvGraphicFramePr>
            <a:graphicFrameLocks noGrp="1"/>
          </p:cNvGraphicFramePr>
          <p:nvPr/>
        </p:nvGraphicFramePr>
        <p:xfrm>
          <a:off x="11901695" y="6810396"/>
          <a:ext cx="1515185" cy="1432560"/>
        </p:xfrm>
        <a:graphic>
          <a:graphicData uri="http://schemas.openxmlformats.org/drawingml/2006/table">
            <a:tbl>
              <a:tblPr firstRow="1" bandRow="1">
                <a:tableStyleId>{5940675A-B579-460E-94D1-54222C63F5DA}</a:tableStyleId>
              </a:tblPr>
              <a:tblGrid>
                <a:gridCol w="1515185">
                  <a:extLst>
                    <a:ext uri="{9D8B030D-6E8A-4147-A177-3AD203B41FA5}">
                      <a16:colId xmlns:a16="http://schemas.microsoft.com/office/drawing/2014/main" val="20000"/>
                    </a:ext>
                  </a:extLst>
                </a:gridCol>
              </a:tblGrid>
              <a:tr h="873758">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8" name="Rectangle 17"/>
          <p:cNvSpPr/>
          <p:nvPr/>
        </p:nvSpPr>
        <p:spPr>
          <a:xfrm>
            <a:off x="12054095" y="6898004"/>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2806701" y="8350847"/>
            <a:ext cx="11430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30</a:t>
            </a:r>
            <a:endParaRPr lang="en-US" sz="6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stretch>
              <a:fillRect/>
            </a:stretch>
          </a:blipFill>
        </p:spPr>
        <p:txBody>
          <a:bodyPr/>
          <a:lstStyle/>
          <a:p>
            <a:endParaRPr lang="en-US"/>
          </a:p>
        </p:txBody>
      </p:sp>
      <p:sp>
        <p:nvSpPr>
          <p:cNvPr id="11" name="Freeform 11"/>
          <p:cNvSpPr/>
          <p:nvPr/>
        </p:nvSpPr>
        <p:spPr>
          <a:xfrm rot="-10800000">
            <a:off x="16535400" y="7883665"/>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4"/>
            <a:stretch>
              <a:fillRect/>
            </a:stretch>
          </a:blipFill>
        </p:spPr>
        <p:txBody>
          <a:bodyPr/>
          <a:lstStyle/>
          <a:p>
            <a:endParaRPr lang="en-US" dirty="0"/>
          </a:p>
        </p:txBody>
      </p:sp>
      <p:sp>
        <p:nvSpPr>
          <p:cNvPr id="9" name="TextBox 8"/>
          <p:cNvSpPr txBox="1"/>
          <p:nvPr/>
        </p:nvSpPr>
        <p:spPr>
          <a:xfrm>
            <a:off x="5647668" y="693150"/>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graphicFrame>
        <p:nvGraphicFramePr>
          <p:cNvPr id="10" name="Table 9"/>
          <p:cNvGraphicFramePr>
            <a:graphicFrameLocks noGrp="1"/>
          </p:cNvGraphicFramePr>
          <p:nvPr/>
        </p:nvGraphicFramePr>
        <p:xfrm>
          <a:off x="1870988" y="2076502"/>
          <a:ext cx="12121480" cy="1432560"/>
        </p:xfrm>
        <a:graphic>
          <a:graphicData uri="http://schemas.openxmlformats.org/drawingml/2006/table">
            <a:tbl>
              <a:tblPr firstRow="1" bandRow="1">
                <a:tableStyleId>{5940675A-B579-460E-94D1-54222C63F5DA}</a:tableStyleId>
              </a:tblPr>
              <a:tblGrid>
                <a:gridCol w="9091110">
                  <a:extLst>
                    <a:ext uri="{9D8B030D-6E8A-4147-A177-3AD203B41FA5}">
                      <a16:colId xmlns:a16="http://schemas.microsoft.com/office/drawing/2014/main" val="20000"/>
                    </a:ext>
                  </a:extLst>
                </a:gridCol>
                <a:gridCol w="1515185">
                  <a:extLst>
                    <a:ext uri="{9D8B030D-6E8A-4147-A177-3AD203B41FA5}">
                      <a16:colId xmlns:a16="http://schemas.microsoft.com/office/drawing/2014/main" val="20001"/>
                    </a:ext>
                  </a:extLst>
                </a:gridCol>
                <a:gridCol w="1515185">
                  <a:extLst>
                    <a:ext uri="{9D8B030D-6E8A-4147-A177-3AD203B41FA5}">
                      <a16:colId xmlns:a16="http://schemas.microsoft.com/office/drawing/2014/main" val="20002"/>
                    </a:ext>
                  </a:extLst>
                </a:gridCol>
              </a:tblGrid>
              <a:tr h="873758">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a:latin typeface="Times New Roman" panose="02020603050405020304" pitchFamily="18" charset="0"/>
                        <a:cs typeface="Times New Roman" panose="02020603050405020304" pitchFamily="18" charset="0"/>
                      </a:endParaRPr>
                    </a:p>
                  </a:txBody>
                  <a:tcPr>
                    <a:solidFill>
                      <a:schemeClr val="bg1"/>
                    </a:solidFill>
                  </a:tcPr>
                </a:tc>
                <a:tc>
                  <a:txBody>
                    <a:bodyPr/>
                    <a:lstStyle/>
                    <a:p>
                      <a:endParaRPr lang="en-US" sz="8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0000"/>
                  </a:ext>
                </a:extLst>
              </a:tr>
            </a:tbl>
          </a:graphicData>
        </a:graphic>
      </p:graphicFrame>
      <p:sp>
        <p:nvSpPr>
          <p:cNvPr id="15" name="TextBox 14"/>
          <p:cNvSpPr txBox="1"/>
          <p:nvPr/>
        </p:nvSpPr>
        <p:spPr>
          <a:xfrm>
            <a:off x="1542356" y="3621843"/>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12701466" y="2200477"/>
            <a:ext cx="1143000" cy="11582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13" name="Rectangle 12"/>
          <p:cNvSpPr/>
          <p:nvPr/>
        </p:nvSpPr>
        <p:spPr>
          <a:xfrm>
            <a:off x="11125200" y="2192826"/>
            <a:ext cx="1143000" cy="115823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10504316" y="3621842"/>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24</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11997767" y="3621842"/>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27</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13468360" y="3621842"/>
            <a:ext cx="1041996"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30</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9331283" y="5382562"/>
            <a:ext cx="7490703" cy="3046988"/>
          </a:xfrm>
          <a:prstGeom prst="rect">
            <a:avLst/>
          </a:prstGeom>
          <a:noFill/>
        </p:spPr>
        <p:txBody>
          <a:bodyPr wrap="square" rtlCol="0">
            <a:spAutoFit/>
          </a:bodyPr>
          <a:lstStyle/>
          <a:p>
            <a:pPr algn="just"/>
            <a:r>
              <a:rPr lang="vi-VN" sz="4800" b="1" u="sng" dirty="0">
                <a:solidFill>
                  <a:schemeClr val="bg1"/>
                </a:solidFill>
                <a:latin typeface="Times New Roman" panose="02020603050405020304" pitchFamily="18" charset="0"/>
                <a:cs typeface="Times New Roman" panose="02020603050405020304" pitchFamily="18" charset="0"/>
              </a:rPr>
              <a:t>Thời Gian Xử Lí</a:t>
            </a:r>
          </a:p>
          <a:p>
            <a:pPr algn="just"/>
            <a:r>
              <a:rPr lang="vi-VN" sz="4800" b="1" dirty="0">
                <a:solidFill>
                  <a:schemeClr val="bg1"/>
                </a:solidFill>
                <a:latin typeface="Times New Roman" panose="02020603050405020304" pitchFamily="18" charset="0"/>
                <a:cs typeface="Times New Roman" panose="02020603050405020304" pitchFamily="18" charset="0"/>
              </a:rPr>
              <a:t>P1 = 24 - 0 	= 24</a:t>
            </a:r>
          </a:p>
          <a:p>
            <a:pPr algn="just"/>
            <a:r>
              <a:rPr lang="vi-VN" sz="4800" b="1" dirty="0">
                <a:solidFill>
                  <a:schemeClr val="bg1"/>
                </a:solidFill>
                <a:latin typeface="Times New Roman" panose="02020603050405020304" pitchFamily="18" charset="0"/>
                <a:cs typeface="Times New Roman" panose="02020603050405020304" pitchFamily="18" charset="0"/>
              </a:rPr>
              <a:t>P2 = 27 - 1 	= 26</a:t>
            </a:r>
          </a:p>
          <a:p>
            <a:pPr algn="just"/>
            <a:r>
              <a:rPr lang="vi-VN" sz="4800" b="1" dirty="0">
                <a:solidFill>
                  <a:schemeClr val="bg1"/>
                </a:solidFill>
                <a:latin typeface="Times New Roman" panose="02020603050405020304" pitchFamily="18" charset="0"/>
                <a:cs typeface="Times New Roman" panose="02020603050405020304" pitchFamily="18" charset="0"/>
              </a:rPr>
              <a:t>P3 = 30 - 2 	= 28 </a:t>
            </a:r>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1749549" y="5374537"/>
            <a:ext cx="7207170" cy="3046988"/>
          </a:xfrm>
          <a:prstGeom prst="rect">
            <a:avLst/>
          </a:prstGeom>
          <a:noFill/>
        </p:spPr>
        <p:txBody>
          <a:bodyPr wrap="square" rtlCol="0">
            <a:spAutoFit/>
          </a:bodyPr>
          <a:lstStyle/>
          <a:p>
            <a:pPr algn="just"/>
            <a:r>
              <a:rPr lang="vi-VN" sz="4800" b="1" u="sng" dirty="0">
                <a:solidFill>
                  <a:schemeClr val="bg1"/>
                </a:solidFill>
                <a:latin typeface="Times New Roman" panose="02020603050405020304" pitchFamily="18" charset="0"/>
                <a:cs typeface="Times New Roman" panose="02020603050405020304" pitchFamily="18" charset="0"/>
              </a:rPr>
              <a:t>Thời Gian Chờ</a:t>
            </a:r>
          </a:p>
          <a:p>
            <a:pPr algn="just"/>
            <a:r>
              <a:rPr lang="vi-VN" sz="4800" b="1" dirty="0">
                <a:solidFill>
                  <a:schemeClr val="bg1"/>
                </a:solidFill>
                <a:latin typeface="Times New Roman" panose="02020603050405020304" pitchFamily="18" charset="0"/>
                <a:cs typeface="Times New Roman" panose="02020603050405020304" pitchFamily="18" charset="0"/>
              </a:rPr>
              <a:t>P1 	= 0 - 0		= 0 	</a:t>
            </a:r>
          </a:p>
          <a:p>
            <a:pPr algn="just"/>
            <a:r>
              <a:rPr lang="vi-VN" sz="4800" b="1" dirty="0">
                <a:solidFill>
                  <a:schemeClr val="bg1"/>
                </a:solidFill>
                <a:latin typeface="Times New Roman" panose="02020603050405020304" pitchFamily="18" charset="0"/>
                <a:cs typeface="Times New Roman" panose="02020603050405020304" pitchFamily="18" charset="0"/>
              </a:rPr>
              <a:t>P2 = 24 - 1 	= 23</a:t>
            </a:r>
          </a:p>
          <a:p>
            <a:pPr algn="just"/>
            <a:r>
              <a:rPr lang="vi-VN" sz="4800" b="1" dirty="0">
                <a:solidFill>
                  <a:schemeClr val="bg1"/>
                </a:solidFill>
                <a:latin typeface="Times New Roman" panose="02020603050405020304" pitchFamily="18" charset="0"/>
                <a:cs typeface="Times New Roman" panose="02020603050405020304" pitchFamily="18" charset="0"/>
              </a:rPr>
              <a:t>P3 = 27 - 2 	= 25 </a:t>
            </a:r>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250884" y="2213662"/>
            <a:ext cx="8253432" cy="11582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1000"/>
                                        <p:tgtEl>
                                          <p:spTgt spid="32">
                                            <p:txEl>
                                              <p:pRg st="0" end="0"/>
                                            </p:txEl>
                                          </p:spTgt>
                                        </p:tgtEl>
                                      </p:cBhvr>
                                    </p:animEffect>
                                    <p:anim calcmode="lin" valueType="num">
                                      <p:cBhvr>
                                        <p:cTn id="8"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2">
                                            <p:txEl>
                                              <p:pRg st="1" end="1"/>
                                            </p:txEl>
                                          </p:spTgt>
                                        </p:tgtEl>
                                        <p:attrNameLst>
                                          <p:attrName>style.visibility</p:attrName>
                                        </p:attrNameLst>
                                      </p:cBhvr>
                                      <p:to>
                                        <p:strVal val="visible"/>
                                      </p:to>
                                    </p:set>
                                    <p:animEffect transition="in" filter="fade">
                                      <p:cBhvr>
                                        <p:cTn id="14" dur="1000"/>
                                        <p:tgtEl>
                                          <p:spTgt spid="32">
                                            <p:txEl>
                                              <p:pRg st="1" end="1"/>
                                            </p:txEl>
                                          </p:spTgt>
                                        </p:tgtEl>
                                      </p:cBhvr>
                                    </p:animEffect>
                                    <p:anim calcmode="lin" valueType="num">
                                      <p:cBhvr>
                                        <p:cTn id="15"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2">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2">
                                            <p:txEl>
                                              <p:pRg st="2" end="2"/>
                                            </p:txEl>
                                          </p:spTgt>
                                        </p:tgtEl>
                                        <p:attrNameLst>
                                          <p:attrName>style.visibility</p:attrName>
                                        </p:attrNameLst>
                                      </p:cBhvr>
                                      <p:to>
                                        <p:strVal val="visible"/>
                                      </p:to>
                                    </p:set>
                                    <p:animEffect transition="in" filter="fade">
                                      <p:cBhvr>
                                        <p:cTn id="19" dur="1000"/>
                                        <p:tgtEl>
                                          <p:spTgt spid="32">
                                            <p:txEl>
                                              <p:pRg st="2" end="2"/>
                                            </p:txEl>
                                          </p:spTgt>
                                        </p:tgtEl>
                                      </p:cBhvr>
                                    </p:animEffect>
                                    <p:anim calcmode="lin" valueType="num">
                                      <p:cBhvr>
                                        <p:cTn id="20" dur="1000" fill="hold"/>
                                        <p:tgtEl>
                                          <p:spTgt spid="3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2">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2">
                                            <p:txEl>
                                              <p:pRg st="3" end="3"/>
                                            </p:txEl>
                                          </p:spTgt>
                                        </p:tgtEl>
                                        <p:attrNameLst>
                                          <p:attrName>style.visibility</p:attrName>
                                        </p:attrNameLst>
                                      </p:cBhvr>
                                      <p:to>
                                        <p:strVal val="visible"/>
                                      </p:to>
                                    </p:set>
                                    <p:animEffect transition="in" filter="fade">
                                      <p:cBhvr>
                                        <p:cTn id="24" dur="1000"/>
                                        <p:tgtEl>
                                          <p:spTgt spid="32">
                                            <p:txEl>
                                              <p:pRg st="3" end="3"/>
                                            </p:txEl>
                                          </p:spTgt>
                                        </p:tgtEl>
                                      </p:cBhvr>
                                    </p:animEffect>
                                    <p:anim calcmode="lin" valueType="num">
                                      <p:cBhvr>
                                        <p:cTn id="25" dur="1000" fill="hold"/>
                                        <p:tgtEl>
                                          <p:spTgt spid="3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fade">
                                      <p:cBhvr>
                                        <p:cTn id="31" dur="1000"/>
                                        <p:tgtEl>
                                          <p:spTgt spid="31">
                                            <p:txEl>
                                              <p:pRg st="0" end="0"/>
                                            </p:txEl>
                                          </p:spTgt>
                                        </p:tgtEl>
                                      </p:cBhvr>
                                    </p:animEffect>
                                    <p:anim calcmode="lin" valueType="num">
                                      <p:cBhvr>
                                        <p:cTn id="32"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1">
                                            <p:txEl>
                                              <p:pRg st="1" end="1"/>
                                            </p:txEl>
                                          </p:spTgt>
                                        </p:tgtEl>
                                        <p:attrNameLst>
                                          <p:attrName>style.visibility</p:attrName>
                                        </p:attrNameLst>
                                      </p:cBhvr>
                                      <p:to>
                                        <p:strVal val="visible"/>
                                      </p:to>
                                    </p:set>
                                    <p:animEffect transition="in" filter="fade">
                                      <p:cBhvr>
                                        <p:cTn id="38" dur="1000"/>
                                        <p:tgtEl>
                                          <p:spTgt spid="31">
                                            <p:txEl>
                                              <p:pRg st="1" end="1"/>
                                            </p:txEl>
                                          </p:spTgt>
                                        </p:tgtEl>
                                      </p:cBhvr>
                                    </p:animEffect>
                                    <p:anim calcmode="lin" valueType="num">
                                      <p:cBhvr>
                                        <p:cTn id="39" dur="10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31">
                                            <p:txEl>
                                              <p:pRg st="1" end="1"/>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1">
                                            <p:txEl>
                                              <p:pRg st="2" end="2"/>
                                            </p:txEl>
                                          </p:spTgt>
                                        </p:tgtEl>
                                        <p:attrNameLst>
                                          <p:attrName>style.visibility</p:attrName>
                                        </p:attrNameLst>
                                      </p:cBhvr>
                                      <p:to>
                                        <p:strVal val="visible"/>
                                      </p:to>
                                    </p:set>
                                    <p:animEffect transition="in" filter="fade">
                                      <p:cBhvr>
                                        <p:cTn id="43" dur="1000"/>
                                        <p:tgtEl>
                                          <p:spTgt spid="31">
                                            <p:txEl>
                                              <p:pRg st="2" end="2"/>
                                            </p:txEl>
                                          </p:spTgt>
                                        </p:tgtEl>
                                      </p:cBhvr>
                                    </p:animEffect>
                                    <p:anim calcmode="lin" valueType="num">
                                      <p:cBhvr>
                                        <p:cTn id="44" dur="10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31">
                                            <p:txEl>
                                              <p:pRg st="2" end="2"/>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1">
                                            <p:txEl>
                                              <p:pRg st="3" end="3"/>
                                            </p:txEl>
                                          </p:spTgt>
                                        </p:tgtEl>
                                        <p:attrNameLst>
                                          <p:attrName>style.visibility</p:attrName>
                                        </p:attrNameLst>
                                      </p:cBhvr>
                                      <p:to>
                                        <p:strVal val="visible"/>
                                      </p:to>
                                    </p:set>
                                    <p:animEffect transition="in" filter="fade">
                                      <p:cBhvr>
                                        <p:cTn id="48" dur="1000"/>
                                        <p:tgtEl>
                                          <p:spTgt spid="31">
                                            <p:txEl>
                                              <p:pRg st="3" end="3"/>
                                            </p:txEl>
                                          </p:spTgt>
                                        </p:tgtEl>
                                      </p:cBhvr>
                                    </p:animEffect>
                                    <p:anim calcmode="lin" valueType="num">
                                      <p:cBhvr>
                                        <p:cTn id="49" dur="10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3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5400000">
            <a:off x="4672089" y="-3380819"/>
            <a:ext cx="9106846" cy="16916402"/>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dirty="0"/>
          </a:p>
        </p:txBody>
      </p:sp>
      <p:sp>
        <p:nvSpPr>
          <p:cNvPr id="6" name="Freeform 6"/>
          <p:cNvSpPr/>
          <p:nvPr/>
        </p:nvSpPr>
        <p:spPr>
          <a:xfrm rot="-10800000">
            <a:off x="604287" y="34290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7196847" y="8065421"/>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302143" y="7573405"/>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9" name="Freeform 9"/>
          <p:cNvSpPr/>
          <p:nvPr/>
        </p:nvSpPr>
        <p:spPr>
          <a:xfrm>
            <a:off x="15773400" y="-419100"/>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graphicFrame>
        <p:nvGraphicFramePr>
          <p:cNvPr id="12" name="Table 11"/>
          <p:cNvGraphicFramePr>
            <a:graphicFrameLocks noGrp="1"/>
          </p:cNvGraphicFramePr>
          <p:nvPr/>
        </p:nvGraphicFramePr>
        <p:xfrm>
          <a:off x="2464323" y="1058743"/>
          <a:ext cx="12925422" cy="6514662"/>
        </p:xfrm>
        <a:graphic>
          <a:graphicData uri="http://schemas.openxmlformats.org/drawingml/2006/table">
            <a:tbl>
              <a:tblPr firstRow="1" bandRow="1">
                <a:tableStyleId>{073A0DAA-6AF3-43AB-8588-CEC1D06C72B9}</a:tableStyleId>
              </a:tblPr>
              <a:tblGrid>
                <a:gridCol w="4308474">
                  <a:extLst>
                    <a:ext uri="{9D8B030D-6E8A-4147-A177-3AD203B41FA5}">
                      <a16:colId xmlns:a16="http://schemas.microsoft.com/office/drawing/2014/main" val="20000"/>
                    </a:ext>
                  </a:extLst>
                </a:gridCol>
                <a:gridCol w="4308474">
                  <a:extLst>
                    <a:ext uri="{9D8B030D-6E8A-4147-A177-3AD203B41FA5}">
                      <a16:colId xmlns:a16="http://schemas.microsoft.com/office/drawing/2014/main" val="20001"/>
                    </a:ext>
                  </a:extLst>
                </a:gridCol>
                <a:gridCol w="4308474">
                  <a:extLst>
                    <a:ext uri="{9D8B030D-6E8A-4147-A177-3AD203B41FA5}">
                      <a16:colId xmlns:a16="http://schemas.microsoft.com/office/drawing/2014/main" val="20002"/>
                    </a:ext>
                  </a:extLst>
                </a:gridCol>
              </a:tblGrid>
              <a:tr h="1085777">
                <a:tc>
                  <a:txBody>
                    <a:bodyPr/>
                    <a:lstStyle/>
                    <a:p>
                      <a:pPr algn="ctr"/>
                      <a:r>
                        <a:rPr lang="vi-VN" sz="4000" b="1" dirty="0">
                          <a:latin typeface="+mj-lt"/>
                        </a:rPr>
                        <a:t>Tiến Trình</a:t>
                      </a:r>
                    </a:p>
                  </a:txBody>
                  <a:tcPr anchor="ctr"/>
                </a:tc>
                <a:tc>
                  <a:txBody>
                    <a:bodyPr/>
                    <a:lstStyle/>
                    <a:p>
                      <a:pPr algn="ctr"/>
                      <a:r>
                        <a:rPr lang="vi-VN" sz="4000" b="1" dirty="0">
                          <a:latin typeface="+mj-lt"/>
                        </a:rPr>
                        <a:t>Thời Gian Đến</a:t>
                      </a:r>
                      <a:endParaRPr lang="en-US" sz="4000" b="1" dirty="0">
                        <a:latin typeface="+mj-lt"/>
                      </a:endParaRPr>
                    </a:p>
                  </a:txBody>
                  <a:tcPr anchor="ctr"/>
                </a:tc>
                <a:tc>
                  <a:txBody>
                    <a:bodyPr/>
                    <a:lstStyle/>
                    <a:p>
                      <a:pPr algn="ctr"/>
                      <a:r>
                        <a:rPr lang="vi-VN" sz="4000" b="1" dirty="0">
                          <a:latin typeface="+mj-lt"/>
                        </a:rPr>
                        <a:t>Thời Gian Xử Lý</a:t>
                      </a:r>
                      <a:endParaRPr lang="en-US" sz="4000" b="1" dirty="0">
                        <a:latin typeface="+mj-lt"/>
                      </a:endParaRPr>
                    </a:p>
                  </a:txBody>
                  <a:tcPr anchor="ctr"/>
                </a:tc>
                <a:extLst>
                  <a:ext uri="{0D108BD9-81ED-4DB2-BD59-A6C34878D82A}">
                    <a16:rowId xmlns:a16="http://schemas.microsoft.com/office/drawing/2014/main" val="10000"/>
                  </a:ext>
                </a:extLst>
              </a:tr>
              <a:tr h="1085777">
                <a:tc>
                  <a:txBody>
                    <a:bodyPr/>
                    <a:lstStyle/>
                    <a:p>
                      <a:pPr algn="ctr"/>
                      <a:r>
                        <a:rPr lang="vi-VN" sz="4000" b="1" dirty="0">
                          <a:latin typeface="+mj-lt"/>
                        </a:rPr>
                        <a:t>P1</a:t>
                      </a:r>
                      <a:endParaRPr lang="en-US" sz="4000" b="1" dirty="0">
                        <a:latin typeface="+mj-lt"/>
                      </a:endParaRPr>
                    </a:p>
                  </a:txBody>
                  <a:tcPr anchor="ctr"/>
                </a:tc>
                <a:tc>
                  <a:txBody>
                    <a:bodyPr/>
                    <a:lstStyle/>
                    <a:p>
                      <a:pPr algn="ctr"/>
                      <a:r>
                        <a:rPr lang="vi-VN" sz="4000" b="1" dirty="0">
                          <a:latin typeface="+mj-lt"/>
                        </a:rPr>
                        <a:t>0</a:t>
                      </a:r>
                      <a:endParaRPr lang="en-US" sz="4000" b="1" dirty="0">
                        <a:latin typeface="+mj-lt"/>
                      </a:endParaRPr>
                    </a:p>
                  </a:txBody>
                  <a:tcPr anchor="ctr"/>
                </a:tc>
                <a:tc>
                  <a:txBody>
                    <a:bodyPr/>
                    <a:lstStyle/>
                    <a:p>
                      <a:pPr algn="ctr"/>
                      <a:r>
                        <a:rPr lang="vi-VN" sz="4000" b="1" dirty="0">
                          <a:latin typeface="+mj-lt"/>
                        </a:rPr>
                        <a:t>7</a:t>
                      </a:r>
                      <a:endParaRPr lang="en-US" sz="4000" b="1" dirty="0">
                        <a:latin typeface="+mj-lt"/>
                      </a:endParaRPr>
                    </a:p>
                  </a:txBody>
                  <a:tcPr anchor="ctr"/>
                </a:tc>
                <a:extLst>
                  <a:ext uri="{0D108BD9-81ED-4DB2-BD59-A6C34878D82A}">
                    <a16:rowId xmlns:a16="http://schemas.microsoft.com/office/drawing/2014/main" val="10001"/>
                  </a:ext>
                </a:extLst>
              </a:tr>
              <a:tr h="1085777">
                <a:tc>
                  <a:txBody>
                    <a:bodyPr/>
                    <a:lstStyle/>
                    <a:p>
                      <a:pPr algn="ctr"/>
                      <a:r>
                        <a:rPr lang="vi-VN" sz="4000" b="1" dirty="0">
                          <a:latin typeface="+mj-lt"/>
                        </a:rPr>
                        <a:t>P2</a:t>
                      </a:r>
                      <a:endParaRPr lang="en-US" sz="4000" b="1" dirty="0">
                        <a:latin typeface="+mj-lt"/>
                      </a:endParaRPr>
                    </a:p>
                  </a:txBody>
                  <a:tcPr anchor="ctr"/>
                </a:tc>
                <a:tc>
                  <a:txBody>
                    <a:bodyPr/>
                    <a:lstStyle/>
                    <a:p>
                      <a:pPr algn="ctr"/>
                      <a:r>
                        <a:rPr lang="vi-VN" sz="4000" b="1" dirty="0">
                          <a:latin typeface="+mj-lt"/>
                        </a:rPr>
                        <a:t>1</a:t>
                      </a:r>
                      <a:endParaRPr lang="en-US" sz="4000" b="1" dirty="0">
                        <a:latin typeface="+mj-lt"/>
                      </a:endParaRPr>
                    </a:p>
                  </a:txBody>
                  <a:tcPr anchor="ctr"/>
                </a:tc>
                <a:tc>
                  <a:txBody>
                    <a:bodyPr/>
                    <a:lstStyle/>
                    <a:p>
                      <a:pPr algn="ctr"/>
                      <a:r>
                        <a:rPr lang="vi-VN" sz="4000" b="1" dirty="0">
                          <a:latin typeface="+mj-lt"/>
                        </a:rPr>
                        <a:t>16</a:t>
                      </a:r>
                      <a:endParaRPr lang="en-US" sz="4000" b="1" dirty="0">
                        <a:latin typeface="+mj-lt"/>
                      </a:endParaRPr>
                    </a:p>
                  </a:txBody>
                  <a:tcPr anchor="ctr"/>
                </a:tc>
                <a:extLst>
                  <a:ext uri="{0D108BD9-81ED-4DB2-BD59-A6C34878D82A}">
                    <a16:rowId xmlns:a16="http://schemas.microsoft.com/office/drawing/2014/main" val="10002"/>
                  </a:ext>
                </a:extLst>
              </a:tr>
              <a:tr h="1085777">
                <a:tc>
                  <a:txBody>
                    <a:bodyPr/>
                    <a:lstStyle/>
                    <a:p>
                      <a:pPr algn="ctr"/>
                      <a:r>
                        <a:rPr lang="vi-VN" sz="4000" b="1" dirty="0">
                          <a:latin typeface="+mj-lt"/>
                        </a:rPr>
                        <a:t>P3</a:t>
                      </a:r>
                      <a:endParaRPr lang="en-US" sz="4000" b="1" dirty="0">
                        <a:latin typeface="+mj-lt"/>
                      </a:endParaRPr>
                    </a:p>
                  </a:txBody>
                  <a:tcPr anchor="ctr"/>
                </a:tc>
                <a:tc>
                  <a:txBody>
                    <a:bodyPr/>
                    <a:lstStyle/>
                    <a:p>
                      <a:pPr algn="ctr"/>
                      <a:r>
                        <a:rPr lang="vi-VN" sz="4000" b="1" dirty="0">
                          <a:latin typeface="+mj-lt"/>
                        </a:rPr>
                        <a:t>3</a:t>
                      </a:r>
                      <a:endParaRPr lang="en-US" sz="4000" b="1" dirty="0">
                        <a:latin typeface="+mj-lt"/>
                      </a:endParaRPr>
                    </a:p>
                  </a:txBody>
                  <a:tcPr anchor="ctr"/>
                </a:tc>
                <a:tc>
                  <a:txBody>
                    <a:bodyPr/>
                    <a:lstStyle/>
                    <a:p>
                      <a:pPr algn="ctr"/>
                      <a:r>
                        <a:rPr lang="vi-VN" sz="4000" b="1" dirty="0">
                          <a:latin typeface="+mj-lt"/>
                        </a:rPr>
                        <a:t>8</a:t>
                      </a:r>
                      <a:endParaRPr lang="en-US" sz="4000" b="1" dirty="0">
                        <a:latin typeface="+mj-lt"/>
                      </a:endParaRPr>
                    </a:p>
                  </a:txBody>
                  <a:tcPr anchor="ctr"/>
                </a:tc>
                <a:extLst>
                  <a:ext uri="{0D108BD9-81ED-4DB2-BD59-A6C34878D82A}">
                    <a16:rowId xmlns:a16="http://schemas.microsoft.com/office/drawing/2014/main" val="10003"/>
                  </a:ext>
                </a:extLst>
              </a:tr>
              <a:tr h="1085777">
                <a:tc>
                  <a:txBody>
                    <a:bodyPr/>
                    <a:lstStyle/>
                    <a:p>
                      <a:pPr algn="ctr"/>
                      <a:r>
                        <a:rPr lang="vi-VN" sz="4000" b="1" dirty="0">
                          <a:latin typeface="+mj-lt"/>
                        </a:rPr>
                        <a:t>P4</a:t>
                      </a:r>
                      <a:endParaRPr lang="en-US" sz="4000" b="1" dirty="0">
                        <a:latin typeface="+mj-lt"/>
                      </a:endParaRPr>
                    </a:p>
                  </a:txBody>
                  <a:tcPr anchor="ctr"/>
                </a:tc>
                <a:tc>
                  <a:txBody>
                    <a:bodyPr/>
                    <a:lstStyle/>
                    <a:p>
                      <a:pPr algn="ctr"/>
                      <a:r>
                        <a:rPr lang="vi-VN" sz="4000" b="1" dirty="0">
                          <a:latin typeface="+mj-lt"/>
                        </a:rPr>
                        <a:t>4</a:t>
                      </a:r>
                      <a:endParaRPr lang="en-US" sz="4000" b="1" dirty="0">
                        <a:latin typeface="+mj-lt"/>
                      </a:endParaRPr>
                    </a:p>
                  </a:txBody>
                  <a:tcPr anchor="ctr"/>
                </a:tc>
                <a:tc>
                  <a:txBody>
                    <a:bodyPr/>
                    <a:lstStyle/>
                    <a:p>
                      <a:pPr algn="ctr"/>
                      <a:r>
                        <a:rPr lang="vi-VN" sz="4000" b="1" dirty="0">
                          <a:latin typeface="+mj-lt"/>
                        </a:rPr>
                        <a:t>3</a:t>
                      </a:r>
                      <a:endParaRPr lang="en-US" sz="4000" b="1" dirty="0">
                        <a:latin typeface="+mj-lt"/>
                      </a:endParaRPr>
                    </a:p>
                  </a:txBody>
                  <a:tcPr anchor="ctr"/>
                </a:tc>
                <a:extLst>
                  <a:ext uri="{0D108BD9-81ED-4DB2-BD59-A6C34878D82A}">
                    <a16:rowId xmlns:a16="http://schemas.microsoft.com/office/drawing/2014/main" val="10004"/>
                  </a:ext>
                </a:extLst>
              </a:tr>
              <a:tr h="1085777">
                <a:tc>
                  <a:txBody>
                    <a:bodyPr/>
                    <a:lstStyle/>
                    <a:p>
                      <a:pPr algn="ctr"/>
                      <a:r>
                        <a:rPr lang="vi-VN" sz="4000" b="1" dirty="0">
                          <a:latin typeface="+mj-lt"/>
                        </a:rPr>
                        <a:t>P5</a:t>
                      </a:r>
                      <a:endParaRPr lang="en-US" sz="4000" b="1" dirty="0">
                        <a:latin typeface="+mj-lt"/>
                      </a:endParaRPr>
                    </a:p>
                  </a:txBody>
                  <a:tcPr anchor="ctr"/>
                </a:tc>
                <a:tc>
                  <a:txBody>
                    <a:bodyPr/>
                    <a:lstStyle/>
                    <a:p>
                      <a:pPr algn="ctr"/>
                      <a:r>
                        <a:rPr lang="vi-VN" sz="4000" b="1" dirty="0">
                          <a:latin typeface="+mj-lt"/>
                        </a:rPr>
                        <a:t>2</a:t>
                      </a:r>
                      <a:endParaRPr lang="en-US" sz="4000" b="1" dirty="0">
                        <a:latin typeface="+mj-lt"/>
                      </a:endParaRPr>
                    </a:p>
                  </a:txBody>
                  <a:tcPr anchor="ctr"/>
                </a:tc>
                <a:tc>
                  <a:txBody>
                    <a:bodyPr/>
                    <a:lstStyle/>
                    <a:p>
                      <a:pPr algn="ctr"/>
                      <a:r>
                        <a:rPr lang="vi-VN" sz="4000" b="1" dirty="0">
                          <a:latin typeface="+mj-lt"/>
                        </a:rPr>
                        <a:t>2</a:t>
                      </a:r>
                      <a:endParaRPr lang="en-US" sz="4000" b="1" dirty="0">
                        <a:latin typeface="+mj-lt"/>
                      </a:endParaRPr>
                    </a:p>
                  </a:txBody>
                  <a:tcPr anchor="ctr"/>
                </a:tc>
                <a:extLst>
                  <a:ext uri="{0D108BD9-81ED-4DB2-BD59-A6C34878D82A}">
                    <a16:rowId xmlns:a16="http://schemas.microsoft.com/office/drawing/2014/main" val="10005"/>
                  </a:ext>
                </a:extLst>
              </a:tr>
            </a:tbl>
          </a:graphicData>
        </a:graphic>
      </p:graphicFrame>
      <p:sp>
        <p:nvSpPr>
          <p:cNvPr id="4" name="TextBox 3"/>
          <p:cNvSpPr txBox="1"/>
          <p:nvPr/>
        </p:nvSpPr>
        <p:spPr>
          <a:xfrm>
            <a:off x="2367789" y="7647145"/>
            <a:ext cx="4490211" cy="1938992"/>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Biểu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đồ</a:t>
            </a:r>
            <a:r>
              <a:rPr lang="en-US" sz="4000" dirty="0">
                <a:latin typeface="Times New Roman" panose="02020603050405020304" pitchFamily="18" charset="0"/>
                <a:cs typeface="Times New Roman" panose="02020603050405020304" pitchFamily="18" charset="0"/>
              </a:rPr>
              <a:t> Gantt</a:t>
            </a:r>
          </a:p>
          <a:p>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chờ</a:t>
            </a:r>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hoàn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tất</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stretch>
              <a:fillRect/>
            </a:stretch>
          </a:blipFill>
        </p:spPr>
        <p:txBody>
          <a:bodyPr/>
          <a:lstStyle/>
          <a:p>
            <a:endParaRPr lang="en-US"/>
          </a:p>
        </p:txBody>
      </p:sp>
      <p:sp>
        <p:nvSpPr>
          <p:cNvPr id="11" name="Freeform 11"/>
          <p:cNvSpPr/>
          <p:nvPr/>
        </p:nvSpPr>
        <p:spPr>
          <a:xfrm rot="-10800000">
            <a:off x="17276686" y="8346457"/>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4"/>
            <a:stretch>
              <a:fillRect/>
            </a:stretch>
          </a:blipFill>
        </p:spPr>
        <p:txBody>
          <a:bodyPr/>
          <a:lstStyle/>
          <a:p>
            <a:endParaRPr lang="en-US" dirty="0"/>
          </a:p>
        </p:txBody>
      </p:sp>
      <p:graphicFrame>
        <p:nvGraphicFramePr>
          <p:cNvPr id="19" name="Table 18"/>
          <p:cNvGraphicFramePr>
            <a:graphicFrameLocks noGrp="1"/>
          </p:cNvGraphicFramePr>
          <p:nvPr/>
        </p:nvGraphicFramePr>
        <p:xfrm>
          <a:off x="2681289" y="1638300"/>
          <a:ext cx="12925422" cy="6514662"/>
        </p:xfrm>
        <a:graphic>
          <a:graphicData uri="http://schemas.openxmlformats.org/drawingml/2006/table">
            <a:tbl>
              <a:tblPr firstRow="1" bandRow="1">
                <a:tableStyleId>{073A0DAA-6AF3-43AB-8588-CEC1D06C72B9}</a:tableStyleId>
              </a:tblPr>
              <a:tblGrid>
                <a:gridCol w="4308474">
                  <a:extLst>
                    <a:ext uri="{9D8B030D-6E8A-4147-A177-3AD203B41FA5}">
                      <a16:colId xmlns:a16="http://schemas.microsoft.com/office/drawing/2014/main" val="20000"/>
                    </a:ext>
                  </a:extLst>
                </a:gridCol>
                <a:gridCol w="4308474">
                  <a:extLst>
                    <a:ext uri="{9D8B030D-6E8A-4147-A177-3AD203B41FA5}">
                      <a16:colId xmlns:a16="http://schemas.microsoft.com/office/drawing/2014/main" val="20001"/>
                    </a:ext>
                  </a:extLst>
                </a:gridCol>
                <a:gridCol w="4308474">
                  <a:extLst>
                    <a:ext uri="{9D8B030D-6E8A-4147-A177-3AD203B41FA5}">
                      <a16:colId xmlns:a16="http://schemas.microsoft.com/office/drawing/2014/main" val="20002"/>
                    </a:ext>
                  </a:extLst>
                </a:gridCol>
              </a:tblGrid>
              <a:tr h="1085777">
                <a:tc>
                  <a:txBody>
                    <a:bodyPr/>
                    <a:lstStyle/>
                    <a:p>
                      <a:pPr algn="ctr"/>
                      <a:r>
                        <a:rPr lang="vi-VN" sz="4000" b="1" dirty="0">
                          <a:latin typeface="+mj-lt"/>
                        </a:rPr>
                        <a:t>Tiến Trình</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Thời Gian Đến</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Thời Gian Xử Lý</a:t>
                      </a:r>
                      <a:endParaRPr lang="en-US" sz="4000" b="1" dirty="0">
                        <a:latin typeface="+mj-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85777">
                <a:tc>
                  <a:txBody>
                    <a:bodyPr/>
                    <a:lstStyle/>
                    <a:p>
                      <a:pPr algn="ctr"/>
                      <a:r>
                        <a:rPr lang="vi-VN" sz="4000" b="1" dirty="0">
                          <a:latin typeface="+mj-lt"/>
                        </a:rPr>
                        <a:t>P1</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vi-VN" sz="4000" b="1" dirty="0">
                          <a:latin typeface="+mj-lt"/>
                        </a:rPr>
                        <a:t>0</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vi-VN" sz="4000" b="1" dirty="0">
                          <a:latin typeface="+mj-lt"/>
                        </a:rPr>
                        <a:t>7</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1085777">
                <a:tc>
                  <a:txBody>
                    <a:bodyPr/>
                    <a:lstStyle/>
                    <a:p>
                      <a:pPr algn="ctr"/>
                      <a:r>
                        <a:rPr lang="vi-VN" sz="4000" b="1" dirty="0">
                          <a:latin typeface="+mj-lt"/>
                        </a:rPr>
                        <a:t>P2</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1</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16</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85777">
                <a:tc>
                  <a:txBody>
                    <a:bodyPr/>
                    <a:lstStyle/>
                    <a:p>
                      <a:pPr algn="ctr"/>
                      <a:r>
                        <a:rPr lang="vi-VN" sz="4000" b="1" dirty="0">
                          <a:latin typeface="+mj-lt"/>
                        </a:rPr>
                        <a:t>P3</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3</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8</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85777">
                <a:tc>
                  <a:txBody>
                    <a:bodyPr/>
                    <a:lstStyle/>
                    <a:p>
                      <a:pPr algn="ctr"/>
                      <a:r>
                        <a:rPr lang="vi-VN" sz="4000" b="1" dirty="0">
                          <a:latin typeface="+mj-lt"/>
                        </a:rPr>
                        <a:t>P4</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4</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3</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085777">
                <a:tc>
                  <a:txBody>
                    <a:bodyPr/>
                    <a:lstStyle/>
                    <a:p>
                      <a:pPr algn="ctr"/>
                      <a:r>
                        <a:rPr lang="vi-VN" sz="4000" b="1" dirty="0">
                          <a:latin typeface="+mj-lt"/>
                        </a:rPr>
                        <a:t>P5</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vi-VN" sz="4000" b="1" dirty="0">
                          <a:latin typeface="+mj-lt"/>
                        </a:rPr>
                        <a:t>2</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vi-VN" sz="4000" b="1" dirty="0">
                          <a:latin typeface="+mj-lt"/>
                        </a:rPr>
                        <a:t>2</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4"/>
            <a:stretch>
              <a:fillRect/>
            </a:stretch>
          </a:blipFill>
        </p:spPr>
        <p:txBody>
          <a:bodyPr/>
          <a:lstStyle/>
          <a:p>
            <a:endParaRPr lang="en-US"/>
          </a:p>
        </p:txBody>
      </p:sp>
      <p:sp>
        <p:nvSpPr>
          <p:cNvPr id="11" name="Freeform 11"/>
          <p:cNvSpPr/>
          <p:nvPr/>
        </p:nvSpPr>
        <p:spPr>
          <a:xfrm rot="-10800000">
            <a:off x="17276686" y="8346457"/>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5"/>
            <a:stretch>
              <a:fillRect/>
            </a:stretch>
          </a:blipFill>
        </p:spPr>
        <p:txBody>
          <a:bodyPr/>
          <a:lstStyle/>
          <a:p>
            <a:endParaRPr lang="en-US" dirty="0"/>
          </a:p>
        </p:txBody>
      </p:sp>
      <p:graphicFrame>
        <p:nvGraphicFramePr>
          <p:cNvPr id="19" name="Table 18"/>
          <p:cNvGraphicFramePr>
            <a:graphicFrameLocks noGrp="1"/>
          </p:cNvGraphicFramePr>
          <p:nvPr/>
        </p:nvGraphicFramePr>
        <p:xfrm>
          <a:off x="2681289" y="1638300"/>
          <a:ext cx="12925422" cy="6514662"/>
        </p:xfrm>
        <a:graphic>
          <a:graphicData uri="http://schemas.openxmlformats.org/drawingml/2006/table">
            <a:tbl>
              <a:tblPr firstRow="1" bandRow="1">
                <a:tableStyleId>{073A0DAA-6AF3-43AB-8588-CEC1D06C72B9}</a:tableStyleId>
              </a:tblPr>
              <a:tblGrid>
                <a:gridCol w="4308474">
                  <a:extLst>
                    <a:ext uri="{9D8B030D-6E8A-4147-A177-3AD203B41FA5}">
                      <a16:colId xmlns:a16="http://schemas.microsoft.com/office/drawing/2014/main" val="20000"/>
                    </a:ext>
                  </a:extLst>
                </a:gridCol>
                <a:gridCol w="4308474">
                  <a:extLst>
                    <a:ext uri="{9D8B030D-6E8A-4147-A177-3AD203B41FA5}">
                      <a16:colId xmlns:a16="http://schemas.microsoft.com/office/drawing/2014/main" val="20001"/>
                    </a:ext>
                  </a:extLst>
                </a:gridCol>
                <a:gridCol w="4308474">
                  <a:extLst>
                    <a:ext uri="{9D8B030D-6E8A-4147-A177-3AD203B41FA5}">
                      <a16:colId xmlns:a16="http://schemas.microsoft.com/office/drawing/2014/main" val="20002"/>
                    </a:ext>
                  </a:extLst>
                </a:gridCol>
              </a:tblGrid>
              <a:tr h="1085777">
                <a:tc>
                  <a:txBody>
                    <a:bodyPr/>
                    <a:lstStyle/>
                    <a:p>
                      <a:pPr algn="ctr"/>
                      <a:r>
                        <a:rPr lang="vi-VN" sz="4000" b="1" dirty="0">
                          <a:latin typeface="+mj-lt"/>
                        </a:rPr>
                        <a:t>Tiến Trình</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Thời Gian Đến</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Thời Gian Xử Lý</a:t>
                      </a:r>
                      <a:endParaRPr lang="en-US" sz="4000" b="1" dirty="0">
                        <a:latin typeface="+mj-lt"/>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85777">
                <a:tc>
                  <a:txBody>
                    <a:bodyPr/>
                    <a:lstStyle/>
                    <a:p>
                      <a:pPr algn="ctr"/>
                      <a:r>
                        <a:rPr lang="vi-VN" sz="4000" b="1" dirty="0">
                          <a:latin typeface="+mj-lt"/>
                        </a:rPr>
                        <a:t>P1</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vi-VN" sz="4000" b="1" dirty="0">
                          <a:latin typeface="+mj-lt"/>
                        </a:rPr>
                        <a:t>0</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vi-VN" sz="4000" b="1" dirty="0">
                          <a:latin typeface="+mj-lt"/>
                        </a:rPr>
                        <a:t>7</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1085777">
                <a:tc>
                  <a:txBody>
                    <a:bodyPr/>
                    <a:lstStyle/>
                    <a:p>
                      <a:pPr algn="ctr"/>
                      <a:r>
                        <a:rPr lang="vi-VN" sz="4000" b="1" dirty="0">
                          <a:latin typeface="+mj-lt"/>
                        </a:rPr>
                        <a:t>P2</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1</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16</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85777">
                <a:tc>
                  <a:txBody>
                    <a:bodyPr/>
                    <a:lstStyle/>
                    <a:p>
                      <a:pPr algn="ctr"/>
                      <a:r>
                        <a:rPr lang="vi-VN" sz="4000" b="1" dirty="0">
                          <a:latin typeface="+mj-lt"/>
                        </a:rPr>
                        <a:t>P5</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vi-VN" sz="4000" b="1" dirty="0">
                          <a:latin typeface="+mj-lt"/>
                        </a:rPr>
                        <a:t>2</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vi-VN" sz="4000" b="1" dirty="0">
                          <a:latin typeface="+mj-lt"/>
                        </a:rPr>
                        <a:t>2</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1085777">
                <a:tc>
                  <a:txBody>
                    <a:bodyPr/>
                    <a:lstStyle/>
                    <a:p>
                      <a:pPr algn="ctr"/>
                      <a:r>
                        <a:rPr lang="vi-VN" sz="4000" b="1" dirty="0">
                          <a:latin typeface="+mj-lt"/>
                        </a:rPr>
                        <a:t>P3</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3</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b="1" dirty="0">
                          <a:latin typeface="+mj-lt"/>
                        </a:rPr>
                        <a:t>8</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085777">
                <a:tc>
                  <a:txBody>
                    <a:bodyPr/>
                    <a:lstStyle/>
                    <a:p>
                      <a:pPr algn="ctr"/>
                      <a:r>
                        <a:rPr lang="vi-VN" sz="4000" b="1" dirty="0">
                          <a:latin typeface="+mj-lt"/>
                        </a:rPr>
                        <a:t>P4</a:t>
                      </a:r>
                      <a:endParaRPr lang="en-US" sz="4000" b="1" dirty="0">
                        <a:latin typeface="+mj-lt"/>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vi-VN" sz="4000" b="1" dirty="0">
                          <a:latin typeface="+mj-lt"/>
                        </a:rPr>
                        <a:t>4</a:t>
                      </a:r>
                      <a:endParaRPr lang="en-US" sz="4000" b="1"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algn="ctr"/>
                      <a:r>
                        <a:rPr lang="vi-VN" sz="4000" b="1" dirty="0">
                          <a:latin typeface="+mj-lt"/>
                        </a:rPr>
                        <a:t>3</a:t>
                      </a:r>
                      <a:endParaRPr lang="en-US" sz="4000" b="1" dirty="0">
                        <a:latin typeface="+mj-lt"/>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stretch>
              <a:fillRect/>
            </a:stretch>
          </a:blipFill>
        </p:spPr>
        <p:txBody>
          <a:bodyPr/>
          <a:lstStyle/>
          <a:p>
            <a:endParaRPr lang="en-US"/>
          </a:p>
        </p:txBody>
      </p:sp>
      <p:sp>
        <p:nvSpPr>
          <p:cNvPr id="11" name="Freeform 11"/>
          <p:cNvSpPr/>
          <p:nvPr/>
        </p:nvSpPr>
        <p:spPr>
          <a:xfrm rot="-10800000">
            <a:off x="17276686" y="8346457"/>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4"/>
            <a:stretch>
              <a:fillRect/>
            </a:stretch>
          </a:blipFill>
        </p:spPr>
        <p:txBody>
          <a:bodyPr/>
          <a:lstStyle/>
          <a:p>
            <a:endParaRPr lang="en-US" dirty="0"/>
          </a:p>
        </p:txBody>
      </p:sp>
      <p:sp>
        <p:nvSpPr>
          <p:cNvPr id="9" name="TextBox 8"/>
          <p:cNvSpPr txBox="1"/>
          <p:nvPr/>
        </p:nvSpPr>
        <p:spPr>
          <a:xfrm>
            <a:off x="6074113" y="501970"/>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sp>
        <p:nvSpPr>
          <p:cNvPr id="15" name="TextBox 14"/>
          <p:cNvSpPr txBox="1"/>
          <p:nvPr/>
        </p:nvSpPr>
        <p:spPr>
          <a:xfrm>
            <a:off x="515829" y="345884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561629" y="2112581"/>
          <a:ext cx="17164742" cy="1207076"/>
        </p:xfrm>
        <a:graphic>
          <a:graphicData uri="http://schemas.openxmlformats.org/drawingml/2006/table">
            <a:tbl>
              <a:tblPr firstRow="1" bandRow="1">
                <a:tableStyleId>{5C22544A-7EE6-4342-B048-85BDC9FD1C3A}</a:tableStyleId>
              </a:tblPr>
              <a:tblGrid>
                <a:gridCol w="3143952">
                  <a:extLst>
                    <a:ext uri="{9D8B030D-6E8A-4147-A177-3AD203B41FA5}">
                      <a16:colId xmlns:a16="http://schemas.microsoft.com/office/drawing/2014/main" val="20000"/>
                    </a:ext>
                  </a:extLst>
                </a:gridCol>
                <a:gridCol w="7890525">
                  <a:extLst>
                    <a:ext uri="{9D8B030D-6E8A-4147-A177-3AD203B41FA5}">
                      <a16:colId xmlns:a16="http://schemas.microsoft.com/office/drawing/2014/main" val="20001"/>
                    </a:ext>
                  </a:extLst>
                </a:gridCol>
                <a:gridCol w="1053094">
                  <a:extLst>
                    <a:ext uri="{9D8B030D-6E8A-4147-A177-3AD203B41FA5}">
                      <a16:colId xmlns:a16="http://schemas.microsoft.com/office/drawing/2014/main" val="20002"/>
                    </a:ext>
                  </a:extLst>
                </a:gridCol>
                <a:gridCol w="3581400">
                  <a:extLst>
                    <a:ext uri="{9D8B030D-6E8A-4147-A177-3AD203B41FA5}">
                      <a16:colId xmlns:a16="http://schemas.microsoft.com/office/drawing/2014/main" val="20003"/>
                    </a:ext>
                  </a:extLst>
                </a:gridCol>
                <a:gridCol w="1495771">
                  <a:extLst>
                    <a:ext uri="{9D8B030D-6E8A-4147-A177-3AD203B41FA5}">
                      <a16:colId xmlns:a16="http://schemas.microsoft.com/office/drawing/2014/main" val="20004"/>
                    </a:ext>
                  </a:extLst>
                </a:gridCol>
              </a:tblGrid>
              <a:tr h="1207076">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6" name="Rectangle 15"/>
          <p:cNvSpPr/>
          <p:nvPr/>
        </p:nvSpPr>
        <p:spPr>
          <a:xfrm>
            <a:off x="688621" y="2341088"/>
            <a:ext cx="2586519" cy="7113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5" name="Rectangle 4"/>
          <p:cNvSpPr/>
          <p:nvPr/>
        </p:nvSpPr>
        <p:spPr>
          <a:xfrm>
            <a:off x="16476277" y="2335428"/>
            <a:ext cx="934296" cy="7113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P4</a:t>
            </a:r>
            <a:endParaRPr lang="en-US" sz="4000" dirty="0">
              <a:latin typeface="Times New Roman" panose="02020603050405020304" pitchFamily="18" charset="0"/>
              <a:cs typeface="Times New Roman" panose="02020603050405020304" pitchFamily="18" charset="0"/>
            </a:endParaRPr>
          </a:p>
        </p:txBody>
      </p:sp>
      <p:sp>
        <p:nvSpPr>
          <p:cNvPr id="13" name="Rectangle 12"/>
          <p:cNvSpPr/>
          <p:nvPr/>
        </p:nvSpPr>
        <p:spPr>
          <a:xfrm>
            <a:off x="4142761" y="2335428"/>
            <a:ext cx="7128098" cy="7113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6" name="Rectangle 5"/>
          <p:cNvSpPr/>
          <p:nvPr/>
        </p:nvSpPr>
        <p:spPr>
          <a:xfrm>
            <a:off x="11716925" y="2319824"/>
            <a:ext cx="797750" cy="7113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P5</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12960741" y="2334874"/>
            <a:ext cx="2924017" cy="7113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3780196" y="3414313"/>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7</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11090127" y="3433302"/>
            <a:ext cx="1074028"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23</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1" name="TextBox 50"/>
          <p:cNvSpPr txBox="1"/>
          <p:nvPr/>
        </p:nvSpPr>
        <p:spPr>
          <a:xfrm>
            <a:off x="12262323" y="3429553"/>
            <a:ext cx="1059832"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25</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2" name="TextBox 51"/>
          <p:cNvSpPr txBox="1"/>
          <p:nvPr/>
        </p:nvSpPr>
        <p:spPr>
          <a:xfrm>
            <a:off x="15759361" y="3418424"/>
            <a:ext cx="1107864"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33</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17114767" y="3423288"/>
            <a:ext cx="1059832"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36</a:t>
            </a:r>
            <a:endParaRPr lang="en-US" sz="6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nvGraphicFramePr>
        <p:xfrm>
          <a:off x="1546156" y="4991100"/>
          <a:ext cx="12925422" cy="4512558"/>
        </p:xfrm>
        <a:graphic>
          <a:graphicData uri="http://schemas.openxmlformats.org/drawingml/2006/table">
            <a:tbl>
              <a:tblPr firstRow="1" bandRow="1">
                <a:tableStyleId>{073A0DAA-6AF3-43AB-8588-CEC1D06C72B9}</a:tableStyleId>
              </a:tblPr>
              <a:tblGrid>
                <a:gridCol w="4308474">
                  <a:extLst>
                    <a:ext uri="{9D8B030D-6E8A-4147-A177-3AD203B41FA5}">
                      <a16:colId xmlns:a16="http://schemas.microsoft.com/office/drawing/2014/main" val="20000"/>
                    </a:ext>
                  </a:extLst>
                </a:gridCol>
                <a:gridCol w="4308474">
                  <a:extLst>
                    <a:ext uri="{9D8B030D-6E8A-4147-A177-3AD203B41FA5}">
                      <a16:colId xmlns:a16="http://schemas.microsoft.com/office/drawing/2014/main" val="20001"/>
                    </a:ext>
                  </a:extLst>
                </a:gridCol>
                <a:gridCol w="4308474">
                  <a:extLst>
                    <a:ext uri="{9D8B030D-6E8A-4147-A177-3AD203B41FA5}">
                      <a16:colId xmlns:a16="http://schemas.microsoft.com/office/drawing/2014/main" val="20002"/>
                    </a:ext>
                  </a:extLst>
                </a:gridCol>
              </a:tblGrid>
              <a:tr h="752093">
                <a:tc>
                  <a:txBody>
                    <a:bodyPr/>
                    <a:lstStyle/>
                    <a:p>
                      <a:pPr algn="ctr"/>
                      <a:r>
                        <a:rPr lang="vi-VN" sz="4000" b="1" dirty="0">
                          <a:latin typeface="+mj-lt"/>
                        </a:rPr>
                        <a:t>Tiến Trình</a:t>
                      </a:r>
                    </a:p>
                  </a:txBody>
                  <a:tcPr anchor="ctr"/>
                </a:tc>
                <a:tc>
                  <a:txBody>
                    <a:bodyPr/>
                    <a:lstStyle/>
                    <a:p>
                      <a:pPr algn="ctr"/>
                      <a:r>
                        <a:rPr lang="vi-VN" sz="4000" b="1" dirty="0">
                          <a:latin typeface="+mj-lt"/>
                        </a:rPr>
                        <a:t>Thời Gian Đến</a:t>
                      </a:r>
                      <a:endParaRPr lang="en-US" sz="4000" b="1" dirty="0">
                        <a:latin typeface="+mj-lt"/>
                      </a:endParaRPr>
                    </a:p>
                  </a:txBody>
                  <a:tcPr anchor="ctr"/>
                </a:tc>
                <a:tc>
                  <a:txBody>
                    <a:bodyPr/>
                    <a:lstStyle/>
                    <a:p>
                      <a:pPr algn="ctr"/>
                      <a:r>
                        <a:rPr lang="vi-VN" sz="4000" b="1" dirty="0">
                          <a:latin typeface="+mj-lt"/>
                        </a:rPr>
                        <a:t>Thời Gian Xử Lý</a:t>
                      </a:r>
                      <a:endParaRPr lang="en-US" sz="4000" b="1" dirty="0">
                        <a:latin typeface="+mj-lt"/>
                      </a:endParaRPr>
                    </a:p>
                  </a:txBody>
                  <a:tcPr anchor="ctr"/>
                </a:tc>
                <a:extLst>
                  <a:ext uri="{0D108BD9-81ED-4DB2-BD59-A6C34878D82A}">
                    <a16:rowId xmlns:a16="http://schemas.microsoft.com/office/drawing/2014/main" val="10000"/>
                  </a:ext>
                </a:extLst>
              </a:tr>
              <a:tr h="752093">
                <a:tc>
                  <a:txBody>
                    <a:bodyPr/>
                    <a:lstStyle/>
                    <a:p>
                      <a:pPr algn="ctr"/>
                      <a:r>
                        <a:rPr lang="vi-VN" sz="4000" b="1" dirty="0">
                          <a:latin typeface="+mj-lt"/>
                        </a:rPr>
                        <a:t>P1</a:t>
                      </a:r>
                      <a:endParaRPr lang="en-US" sz="4000" b="1" dirty="0">
                        <a:latin typeface="+mj-lt"/>
                      </a:endParaRPr>
                    </a:p>
                  </a:txBody>
                  <a:tcPr anchor="ctr"/>
                </a:tc>
                <a:tc>
                  <a:txBody>
                    <a:bodyPr/>
                    <a:lstStyle/>
                    <a:p>
                      <a:pPr algn="ctr"/>
                      <a:r>
                        <a:rPr lang="vi-VN" sz="4000" b="1" dirty="0">
                          <a:latin typeface="+mj-lt"/>
                        </a:rPr>
                        <a:t>0</a:t>
                      </a:r>
                      <a:endParaRPr lang="en-US" sz="4000" b="1" dirty="0">
                        <a:latin typeface="+mj-lt"/>
                      </a:endParaRPr>
                    </a:p>
                  </a:txBody>
                  <a:tcPr anchor="ctr"/>
                </a:tc>
                <a:tc>
                  <a:txBody>
                    <a:bodyPr/>
                    <a:lstStyle/>
                    <a:p>
                      <a:pPr algn="ctr"/>
                      <a:r>
                        <a:rPr lang="vi-VN" sz="4000" b="1" dirty="0">
                          <a:latin typeface="+mj-lt"/>
                        </a:rPr>
                        <a:t>7</a:t>
                      </a:r>
                      <a:endParaRPr lang="en-US" sz="4000" b="1" dirty="0">
                        <a:latin typeface="+mj-lt"/>
                      </a:endParaRPr>
                    </a:p>
                  </a:txBody>
                  <a:tcPr anchor="ctr"/>
                </a:tc>
                <a:extLst>
                  <a:ext uri="{0D108BD9-81ED-4DB2-BD59-A6C34878D82A}">
                    <a16:rowId xmlns:a16="http://schemas.microsoft.com/office/drawing/2014/main" val="10001"/>
                  </a:ext>
                </a:extLst>
              </a:tr>
              <a:tr h="752093">
                <a:tc>
                  <a:txBody>
                    <a:bodyPr/>
                    <a:lstStyle/>
                    <a:p>
                      <a:pPr algn="ctr"/>
                      <a:r>
                        <a:rPr lang="vi-VN" sz="4000" b="1" dirty="0">
                          <a:latin typeface="+mj-lt"/>
                        </a:rPr>
                        <a:t>P2</a:t>
                      </a:r>
                      <a:endParaRPr lang="en-US" sz="4000" b="1" dirty="0">
                        <a:latin typeface="+mj-lt"/>
                      </a:endParaRPr>
                    </a:p>
                  </a:txBody>
                  <a:tcPr anchor="ctr"/>
                </a:tc>
                <a:tc>
                  <a:txBody>
                    <a:bodyPr/>
                    <a:lstStyle/>
                    <a:p>
                      <a:pPr algn="ctr"/>
                      <a:r>
                        <a:rPr lang="vi-VN" sz="4000" b="1" dirty="0">
                          <a:latin typeface="+mj-lt"/>
                        </a:rPr>
                        <a:t>1</a:t>
                      </a:r>
                      <a:endParaRPr lang="en-US" sz="4000" b="1" dirty="0">
                        <a:latin typeface="+mj-lt"/>
                      </a:endParaRPr>
                    </a:p>
                  </a:txBody>
                  <a:tcPr anchor="ctr"/>
                </a:tc>
                <a:tc>
                  <a:txBody>
                    <a:bodyPr/>
                    <a:lstStyle/>
                    <a:p>
                      <a:pPr algn="ctr"/>
                      <a:r>
                        <a:rPr lang="vi-VN" sz="4000" b="1" dirty="0">
                          <a:latin typeface="+mj-lt"/>
                        </a:rPr>
                        <a:t>16</a:t>
                      </a:r>
                      <a:endParaRPr lang="en-US" sz="4000" b="1" dirty="0">
                        <a:latin typeface="+mj-lt"/>
                      </a:endParaRPr>
                    </a:p>
                  </a:txBody>
                  <a:tcPr anchor="ctr"/>
                </a:tc>
                <a:extLst>
                  <a:ext uri="{0D108BD9-81ED-4DB2-BD59-A6C34878D82A}">
                    <a16:rowId xmlns:a16="http://schemas.microsoft.com/office/drawing/2014/main" val="10002"/>
                  </a:ext>
                </a:extLst>
              </a:tr>
              <a:tr h="752093">
                <a:tc>
                  <a:txBody>
                    <a:bodyPr/>
                    <a:lstStyle/>
                    <a:p>
                      <a:pPr algn="ctr"/>
                      <a:r>
                        <a:rPr lang="vi-VN" sz="4000" b="1" dirty="0">
                          <a:latin typeface="+mj-lt"/>
                        </a:rPr>
                        <a:t>P5</a:t>
                      </a:r>
                      <a:endParaRPr lang="en-US" sz="4000" b="1" dirty="0">
                        <a:latin typeface="+mj-lt"/>
                      </a:endParaRPr>
                    </a:p>
                  </a:txBody>
                  <a:tcPr anchor="ctr"/>
                </a:tc>
                <a:tc>
                  <a:txBody>
                    <a:bodyPr/>
                    <a:lstStyle/>
                    <a:p>
                      <a:pPr algn="ctr"/>
                      <a:r>
                        <a:rPr lang="vi-VN" sz="4000" b="1" dirty="0">
                          <a:latin typeface="+mj-lt"/>
                        </a:rPr>
                        <a:t>2</a:t>
                      </a:r>
                      <a:endParaRPr lang="en-US" sz="4000" b="1" dirty="0">
                        <a:latin typeface="+mj-lt"/>
                      </a:endParaRPr>
                    </a:p>
                  </a:txBody>
                  <a:tcPr anchor="ctr"/>
                </a:tc>
                <a:tc>
                  <a:txBody>
                    <a:bodyPr/>
                    <a:lstStyle/>
                    <a:p>
                      <a:pPr algn="ctr"/>
                      <a:r>
                        <a:rPr lang="vi-VN" sz="4000" b="1" dirty="0">
                          <a:latin typeface="+mj-lt"/>
                        </a:rPr>
                        <a:t>2</a:t>
                      </a:r>
                      <a:endParaRPr lang="en-US" sz="4000" b="1" dirty="0">
                        <a:latin typeface="+mj-lt"/>
                      </a:endParaRPr>
                    </a:p>
                  </a:txBody>
                  <a:tcPr anchor="ctr"/>
                </a:tc>
                <a:extLst>
                  <a:ext uri="{0D108BD9-81ED-4DB2-BD59-A6C34878D82A}">
                    <a16:rowId xmlns:a16="http://schemas.microsoft.com/office/drawing/2014/main" val="10003"/>
                  </a:ext>
                </a:extLst>
              </a:tr>
              <a:tr h="752093">
                <a:tc>
                  <a:txBody>
                    <a:bodyPr/>
                    <a:lstStyle/>
                    <a:p>
                      <a:pPr algn="ctr"/>
                      <a:r>
                        <a:rPr lang="vi-VN" sz="4000" b="1" dirty="0">
                          <a:latin typeface="+mj-lt"/>
                        </a:rPr>
                        <a:t>P3</a:t>
                      </a:r>
                      <a:endParaRPr lang="en-US" sz="4000" b="1" dirty="0">
                        <a:latin typeface="+mj-lt"/>
                      </a:endParaRPr>
                    </a:p>
                  </a:txBody>
                  <a:tcPr anchor="ctr"/>
                </a:tc>
                <a:tc>
                  <a:txBody>
                    <a:bodyPr/>
                    <a:lstStyle/>
                    <a:p>
                      <a:pPr algn="ctr"/>
                      <a:r>
                        <a:rPr lang="vi-VN" sz="4000" b="1" dirty="0">
                          <a:latin typeface="+mj-lt"/>
                        </a:rPr>
                        <a:t>3</a:t>
                      </a:r>
                      <a:endParaRPr lang="en-US" sz="4000" b="1" dirty="0">
                        <a:latin typeface="+mj-lt"/>
                      </a:endParaRPr>
                    </a:p>
                  </a:txBody>
                  <a:tcPr anchor="ctr"/>
                </a:tc>
                <a:tc>
                  <a:txBody>
                    <a:bodyPr/>
                    <a:lstStyle/>
                    <a:p>
                      <a:pPr algn="ctr"/>
                      <a:r>
                        <a:rPr lang="vi-VN" sz="4000" b="1" dirty="0">
                          <a:latin typeface="+mj-lt"/>
                        </a:rPr>
                        <a:t>8</a:t>
                      </a:r>
                      <a:endParaRPr lang="en-US" sz="4000" b="1" dirty="0">
                        <a:latin typeface="+mj-lt"/>
                      </a:endParaRPr>
                    </a:p>
                  </a:txBody>
                  <a:tcPr anchor="ctr"/>
                </a:tc>
                <a:extLst>
                  <a:ext uri="{0D108BD9-81ED-4DB2-BD59-A6C34878D82A}">
                    <a16:rowId xmlns:a16="http://schemas.microsoft.com/office/drawing/2014/main" val="10004"/>
                  </a:ext>
                </a:extLst>
              </a:tr>
              <a:tr h="752093">
                <a:tc>
                  <a:txBody>
                    <a:bodyPr/>
                    <a:lstStyle/>
                    <a:p>
                      <a:pPr algn="ctr"/>
                      <a:r>
                        <a:rPr lang="vi-VN" sz="4000" b="1" dirty="0">
                          <a:latin typeface="+mj-lt"/>
                        </a:rPr>
                        <a:t>P4</a:t>
                      </a:r>
                      <a:endParaRPr lang="en-US" sz="4000" b="1" dirty="0">
                        <a:latin typeface="+mj-lt"/>
                      </a:endParaRPr>
                    </a:p>
                  </a:txBody>
                  <a:tcPr anchor="ctr"/>
                </a:tc>
                <a:tc>
                  <a:txBody>
                    <a:bodyPr/>
                    <a:lstStyle/>
                    <a:p>
                      <a:pPr algn="ctr"/>
                      <a:r>
                        <a:rPr lang="vi-VN" sz="4000" b="1" dirty="0">
                          <a:latin typeface="+mj-lt"/>
                        </a:rPr>
                        <a:t>4</a:t>
                      </a:r>
                      <a:endParaRPr lang="en-US" sz="4000" b="1" dirty="0">
                        <a:latin typeface="+mj-lt"/>
                      </a:endParaRPr>
                    </a:p>
                  </a:txBody>
                  <a:tcPr anchor="ctr"/>
                </a:tc>
                <a:tc>
                  <a:txBody>
                    <a:bodyPr/>
                    <a:lstStyle/>
                    <a:p>
                      <a:pPr algn="ctr"/>
                      <a:r>
                        <a:rPr lang="vi-VN" sz="4000" b="1" dirty="0">
                          <a:latin typeface="+mj-lt"/>
                        </a:rPr>
                        <a:t>3</a:t>
                      </a:r>
                      <a:endParaRPr lang="en-US" sz="4000" b="1" dirty="0">
                        <a:latin typeface="+mj-lt"/>
                      </a:endParaRPr>
                    </a:p>
                  </a:txBody>
                  <a:tcPr anchor="ct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5" grpId="0" animBg="1"/>
      <p:bldP spid="13" grpId="0" animBg="1"/>
      <p:bldP spid="6" grpId="0" animBg="1"/>
      <p:bldP spid="18" grpId="0" animBg="1"/>
      <p:bldP spid="42" grpId="0"/>
      <p:bldP spid="48" grpId="0"/>
      <p:bldP spid="51" grpId="0"/>
      <p:bldP spid="52"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Freeform 8"/>
          <p:cNvSpPr/>
          <p:nvPr/>
        </p:nvSpPr>
        <p:spPr>
          <a:xfrm>
            <a:off x="-1023024" y="-1028700"/>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3"/>
            <a:stretch>
              <a:fillRect/>
            </a:stretch>
          </a:blipFill>
        </p:spPr>
        <p:txBody>
          <a:bodyPr/>
          <a:lstStyle/>
          <a:p>
            <a:endParaRPr lang="en-US"/>
          </a:p>
        </p:txBody>
      </p:sp>
      <p:sp>
        <p:nvSpPr>
          <p:cNvPr id="11" name="Freeform 11"/>
          <p:cNvSpPr/>
          <p:nvPr/>
        </p:nvSpPr>
        <p:spPr>
          <a:xfrm rot="-10800000">
            <a:off x="17276686" y="8346457"/>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4"/>
            <a:stretch>
              <a:fillRect/>
            </a:stretch>
          </a:blipFill>
        </p:spPr>
        <p:txBody>
          <a:bodyPr/>
          <a:lstStyle/>
          <a:p>
            <a:endParaRPr lang="en-US" dirty="0"/>
          </a:p>
        </p:txBody>
      </p:sp>
      <p:sp>
        <p:nvSpPr>
          <p:cNvPr id="9" name="TextBox 8"/>
          <p:cNvSpPr txBox="1"/>
          <p:nvPr/>
        </p:nvSpPr>
        <p:spPr>
          <a:xfrm>
            <a:off x="6074113" y="501970"/>
            <a:ext cx="4724400" cy="1015663"/>
          </a:xfrm>
          <a:prstGeom prst="rect">
            <a:avLst/>
          </a:prstGeom>
          <a:noFill/>
        </p:spPr>
        <p:txBody>
          <a:bodyPr wrap="square" rtlCol="0">
            <a:spAutoFit/>
          </a:bodyPr>
          <a:lstStyle/>
          <a:p>
            <a:pPr algn="ctr"/>
            <a:r>
              <a:rPr lang="vi-VN" sz="6000" b="1" dirty="0">
                <a:solidFill>
                  <a:schemeClr val="bg1"/>
                </a:solidFill>
                <a:latin typeface="+mj-lt"/>
              </a:rPr>
              <a:t>Gantt Chart</a:t>
            </a:r>
            <a:endParaRPr lang="en-US" sz="6000" b="1" dirty="0">
              <a:solidFill>
                <a:schemeClr val="bg1"/>
              </a:solidFill>
              <a:latin typeface="+mj-lt"/>
            </a:endParaRPr>
          </a:p>
        </p:txBody>
      </p:sp>
      <p:sp>
        <p:nvSpPr>
          <p:cNvPr id="15" name="TextBox 14"/>
          <p:cNvSpPr txBox="1"/>
          <p:nvPr/>
        </p:nvSpPr>
        <p:spPr>
          <a:xfrm>
            <a:off x="515829" y="3458847"/>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0</a:t>
            </a:r>
            <a:endParaRPr lang="en-US" sz="6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561629" y="2112581"/>
          <a:ext cx="17164742" cy="1207076"/>
        </p:xfrm>
        <a:graphic>
          <a:graphicData uri="http://schemas.openxmlformats.org/drawingml/2006/table">
            <a:tbl>
              <a:tblPr firstRow="1" bandRow="1">
                <a:tableStyleId>{5C22544A-7EE6-4342-B048-85BDC9FD1C3A}</a:tableStyleId>
              </a:tblPr>
              <a:tblGrid>
                <a:gridCol w="3143952">
                  <a:extLst>
                    <a:ext uri="{9D8B030D-6E8A-4147-A177-3AD203B41FA5}">
                      <a16:colId xmlns:a16="http://schemas.microsoft.com/office/drawing/2014/main" val="20000"/>
                    </a:ext>
                  </a:extLst>
                </a:gridCol>
                <a:gridCol w="7890525">
                  <a:extLst>
                    <a:ext uri="{9D8B030D-6E8A-4147-A177-3AD203B41FA5}">
                      <a16:colId xmlns:a16="http://schemas.microsoft.com/office/drawing/2014/main" val="20001"/>
                    </a:ext>
                  </a:extLst>
                </a:gridCol>
                <a:gridCol w="1053094">
                  <a:extLst>
                    <a:ext uri="{9D8B030D-6E8A-4147-A177-3AD203B41FA5}">
                      <a16:colId xmlns:a16="http://schemas.microsoft.com/office/drawing/2014/main" val="20002"/>
                    </a:ext>
                  </a:extLst>
                </a:gridCol>
                <a:gridCol w="3581400">
                  <a:extLst>
                    <a:ext uri="{9D8B030D-6E8A-4147-A177-3AD203B41FA5}">
                      <a16:colId xmlns:a16="http://schemas.microsoft.com/office/drawing/2014/main" val="20003"/>
                    </a:ext>
                  </a:extLst>
                </a:gridCol>
                <a:gridCol w="1495771">
                  <a:extLst>
                    <a:ext uri="{9D8B030D-6E8A-4147-A177-3AD203B41FA5}">
                      <a16:colId xmlns:a16="http://schemas.microsoft.com/office/drawing/2014/main" val="20004"/>
                    </a:ext>
                  </a:extLst>
                </a:gridCol>
              </a:tblGrid>
              <a:tr h="1207076">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7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6" name="Rectangle 15"/>
          <p:cNvSpPr/>
          <p:nvPr/>
        </p:nvSpPr>
        <p:spPr>
          <a:xfrm>
            <a:off x="688621" y="2341088"/>
            <a:ext cx="2586519" cy="7113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P1</a:t>
            </a:r>
            <a:endParaRPr lang="en-US" sz="4000" dirty="0">
              <a:latin typeface="Times New Roman" panose="02020603050405020304" pitchFamily="18" charset="0"/>
              <a:cs typeface="Times New Roman" panose="02020603050405020304" pitchFamily="18" charset="0"/>
            </a:endParaRPr>
          </a:p>
        </p:txBody>
      </p:sp>
      <p:sp>
        <p:nvSpPr>
          <p:cNvPr id="5" name="Rectangle 4"/>
          <p:cNvSpPr/>
          <p:nvPr/>
        </p:nvSpPr>
        <p:spPr>
          <a:xfrm>
            <a:off x="16476277" y="2335428"/>
            <a:ext cx="934296" cy="71136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P4</a:t>
            </a:r>
            <a:endParaRPr lang="en-US" sz="4000" dirty="0">
              <a:latin typeface="Times New Roman" panose="02020603050405020304" pitchFamily="18" charset="0"/>
              <a:cs typeface="Times New Roman" panose="02020603050405020304" pitchFamily="18" charset="0"/>
            </a:endParaRPr>
          </a:p>
        </p:txBody>
      </p:sp>
      <p:sp>
        <p:nvSpPr>
          <p:cNvPr id="13" name="Rectangle 12"/>
          <p:cNvSpPr/>
          <p:nvPr/>
        </p:nvSpPr>
        <p:spPr>
          <a:xfrm>
            <a:off x="4142761" y="2335428"/>
            <a:ext cx="7128098" cy="7113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P2</a:t>
            </a:r>
            <a:endParaRPr lang="en-US" sz="4000" dirty="0">
              <a:latin typeface="Times New Roman" panose="02020603050405020304" pitchFamily="18" charset="0"/>
              <a:cs typeface="Times New Roman" panose="02020603050405020304" pitchFamily="18" charset="0"/>
            </a:endParaRPr>
          </a:p>
        </p:txBody>
      </p:sp>
      <p:sp>
        <p:nvSpPr>
          <p:cNvPr id="6" name="Rectangle 5"/>
          <p:cNvSpPr/>
          <p:nvPr/>
        </p:nvSpPr>
        <p:spPr>
          <a:xfrm>
            <a:off x="11716925" y="2319824"/>
            <a:ext cx="797750" cy="7113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P5</a:t>
            </a:r>
            <a:endParaRPr lang="en-US" sz="4000" dirty="0">
              <a:latin typeface="Times New Roman" panose="02020603050405020304" pitchFamily="18" charset="0"/>
              <a:cs typeface="Times New Roman" panose="02020603050405020304" pitchFamily="18" charset="0"/>
            </a:endParaRPr>
          </a:p>
        </p:txBody>
      </p:sp>
      <p:sp>
        <p:nvSpPr>
          <p:cNvPr id="18" name="Rectangle 17"/>
          <p:cNvSpPr/>
          <p:nvPr/>
        </p:nvSpPr>
        <p:spPr>
          <a:xfrm>
            <a:off x="12960741" y="2334874"/>
            <a:ext cx="2924017" cy="7113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000" dirty="0">
                <a:latin typeface="Times New Roman" panose="02020603050405020304" pitchFamily="18" charset="0"/>
                <a:cs typeface="Times New Roman" panose="02020603050405020304" pitchFamily="18" charset="0"/>
              </a:rPr>
              <a:t>P3</a:t>
            </a:r>
            <a:endParaRPr lang="en-US" sz="40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3780196" y="3414313"/>
            <a:ext cx="685800"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7</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11090127" y="3433302"/>
            <a:ext cx="1074028"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23</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1" name="TextBox 50"/>
          <p:cNvSpPr txBox="1"/>
          <p:nvPr/>
        </p:nvSpPr>
        <p:spPr>
          <a:xfrm>
            <a:off x="12262323" y="3429553"/>
            <a:ext cx="1059832"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25</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2" name="TextBox 51"/>
          <p:cNvSpPr txBox="1"/>
          <p:nvPr/>
        </p:nvSpPr>
        <p:spPr>
          <a:xfrm>
            <a:off x="15759361" y="3418424"/>
            <a:ext cx="1107864"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33</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17114767" y="3423288"/>
            <a:ext cx="1059832" cy="1015663"/>
          </a:xfrm>
          <a:prstGeom prst="rect">
            <a:avLst/>
          </a:prstGeom>
          <a:noFill/>
        </p:spPr>
        <p:txBody>
          <a:bodyPr wrap="square" rtlCol="0">
            <a:spAutoFit/>
          </a:bodyPr>
          <a:lstStyle/>
          <a:p>
            <a:r>
              <a:rPr lang="vi-VN" sz="6000" b="1" dirty="0">
                <a:solidFill>
                  <a:schemeClr val="bg1"/>
                </a:solidFill>
                <a:latin typeface="Times New Roman" panose="02020603050405020304" pitchFamily="18" charset="0"/>
                <a:cs typeface="Times New Roman" panose="02020603050405020304" pitchFamily="18" charset="0"/>
              </a:rPr>
              <a:t>36</a:t>
            </a:r>
            <a:endParaRPr lang="en-US" sz="6000" b="1"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9828787" y="4705186"/>
            <a:ext cx="5895404" cy="4524315"/>
          </a:xfrm>
          <a:prstGeom prst="rect">
            <a:avLst/>
          </a:prstGeom>
          <a:noFill/>
        </p:spPr>
        <p:txBody>
          <a:bodyPr wrap="square" rtlCol="0">
            <a:spAutoFit/>
          </a:bodyPr>
          <a:lstStyle/>
          <a:p>
            <a:r>
              <a:rPr lang="vi-VN" sz="4800" b="1" u="sng" dirty="0">
                <a:solidFill>
                  <a:schemeClr val="bg1"/>
                </a:solidFill>
                <a:latin typeface="Times New Roman" panose="02020603050405020304" pitchFamily="18" charset="0"/>
                <a:cs typeface="Times New Roman" panose="02020603050405020304" pitchFamily="18" charset="0"/>
              </a:rPr>
              <a:t>Thời Gian Xử Lí</a:t>
            </a:r>
          </a:p>
          <a:p>
            <a:r>
              <a:rPr lang="vi-VN" sz="4800" b="1" dirty="0">
                <a:solidFill>
                  <a:schemeClr val="bg1"/>
                </a:solidFill>
                <a:latin typeface="Times New Roman" panose="02020603050405020304" pitchFamily="18" charset="0"/>
                <a:cs typeface="Times New Roman" panose="02020603050405020304" pitchFamily="18" charset="0"/>
              </a:rPr>
              <a:t>P1 = 7 – 0 </a:t>
            </a:r>
            <a:r>
              <a:rPr lang="en-US" sz="4800" b="1" dirty="0">
                <a:solidFill>
                  <a:schemeClr val="bg1"/>
                </a:solidFill>
                <a:latin typeface="Times New Roman" panose="02020603050405020304" pitchFamily="18" charset="0"/>
                <a:cs typeface="Times New Roman" panose="02020603050405020304" pitchFamily="18" charset="0"/>
              </a:rPr>
              <a:t>		</a:t>
            </a:r>
            <a:r>
              <a:rPr lang="vi-VN" sz="4800" b="1" dirty="0">
                <a:solidFill>
                  <a:schemeClr val="bg1"/>
                </a:solidFill>
                <a:latin typeface="Times New Roman" panose="02020603050405020304" pitchFamily="18" charset="0"/>
                <a:cs typeface="Times New Roman" panose="02020603050405020304" pitchFamily="18" charset="0"/>
              </a:rPr>
              <a:t>= 7</a:t>
            </a:r>
          </a:p>
          <a:p>
            <a:r>
              <a:rPr lang="vi-VN" sz="4800" b="1" dirty="0">
                <a:solidFill>
                  <a:schemeClr val="bg1"/>
                </a:solidFill>
                <a:latin typeface="Times New Roman" panose="02020603050405020304" pitchFamily="18" charset="0"/>
                <a:cs typeface="Times New Roman" panose="02020603050405020304" pitchFamily="18" charset="0"/>
              </a:rPr>
              <a:t>P2 = 23</a:t>
            </a:r>
            <a:r>
              <a:rPr lang="en-US" sz="4800" b="1" dirty="0">
                <a:solidFill>
                  <a:schemeClr val="bg1"/>
                </a:solidFill>
                <a:latin typeface="Times New Roman" panose="02020603050405020304" pitchFamily="18" charset="0"/>
                <a:cs typeface="Times New Roman" panose="02020603050405020304" pitchFamily="18" charset="0"/>
              </a:rPr>
              <a:t> - 1 	= </a:t>
            </a:r>
            <a:r>
              <a:rPr lang="vi-VN" sz="4800" b="1" dirty="0">
                <a:solidFill>
                  <a:schemeClr val="bg1"/>
                </a:solidFill>
                <a:latin typeface="Times New Roman" panose="02020603050405020304" pitchFamily="18" charset="0"/>
                <a:cs typeface="Times New Roman" panose="02020603050405020304" pitchFamily="18" charset="0"/>
              </a:rPr>
              <a:t>22</a:t>
            </a:r>
            <a:endParaRPr lang="en-US" sz="4800" b="1" dirty="0">
              <a:solidFill>
                <a:schemeClr val="bg1"/>
              </a:solidFill>
              <a:latin typeface="Times New Roman" panose="02020603050405020304" pitchFamily="18" charset="0"/>
              <a:cs typeface="Times New Roman" panose="02020603050405020304" pitchFamily="18" charset="0"/>
            </a:endParaRPr>
          </a:p>
          <a:p>
            <a:r>
              <a:rPr lang="vi-VN" sz="4800" b="1" dirty="0">
                <a:solidFill>
                  <a:schemeClr val="bg1"/>
                </a:solidFill>
                <a:latin typeface="Times New Roman" panose="02020603050405020304" pitchFamily="18" charset="0"/>
                <a:cs typeface="Times New Roman" panose="02020603050405020304" pitchFamily="18" charset="0"/>
              </a:rPr>
              <a:t>P3 =</a:t>
            </a:r>
            <a:r>
              <a:rPr lang="en-US" sz="4800" b="1" dirty="0">
                <a:solidFill>
                  <a:schemeClr val="bg1"/>
                </a:solidFill>
                <a:latin typeface="Times New Roman" panose="02020603050405020304" pitchFamily="18" charset="0"/>
                <a:cs typeface="Times New Roman" panose="02020603050405020304" pitchFamily="18" charset="0"/>
              </a:rPr>
              <a:t> </a:t>
            </a:r>
            <a:r>
              <a:rPr lang="vi-VN" sz="4800" b="1" dirty="0">
                <a:solidFill>
                  <a:schemeClr val="bg1"/>
                </a:solidFill>
                <a:latin typeface="Times New Roman" panose="02020603050405020304" pitchFamily="18" charset="0"/>
                <a:cs typeface="Times New Roman" panose="02020603050405020304" pitchFamily="18" charset="0"/>
              </a:rPr>
              <a:t>33</a:t>
            </a:r>
            <a:r>
              <a:rPr lang="en-US" sz="4800" b="1" dirty="0">
                <a:solidFill>
                  <a:schemeClr val="bg1"/>
                </a:solidFill>
                <a:latin typeface="Times New Roman" panose="02020603050405020304" pitchFamily="18" charset="0"/>
                <a:cs typeface="Times New Roman" panose="02020603050405020304" pitchFamily="18" charset="0"/>
              </a:rPr>
              <a:t> - 3 	= </a:t>
            </a:r>
            <a:r>
              <a:rPr lang="vi-VN" sz="4800" b="1" dirty="0">
                <a:solidFill>
                  <a:schemeClr val="bg1"/>
                </a:solidFill>
                <a:latin typeface="Times New Roman" panose="02020603050405020304" pitchFamily="18" charset="0"/>
                <a:cs typeface="Times New Roman" panose="02020603050405020304" pitchFamily="18" charset="0"/>
              </a:rPr>
              <a:t>30</a:t>
            </a:r>
            <a:endParaRPr lang="en-US" sz="4800" b="1" dirty="0">
              <a:solidFill>
                <a:schemeClr val="bg1"/>
              </a:solidFill>
              <a:latin typeface="Times New Roman" panose="02020603050405020304" pitchFamily="18" charset="0"/>
              <a:cs typeface="Times New Roman" panose="02020603050405020304" pitchFamily="18" charset="0"/>
            </a:endParaRPr>
          </a:p>
          <a:p>
            <a:r>
              <a:rPr lang="en-US" sz="4800" b="1" dirty="0">
                <a:solidFill>
                  <a:schemeClr val="bg1"/>
                </a:solidFill>
                <a:latin typeface="Times New Roman" panose="02020603050405020304" pitchFamily="18" charset="0"/>
                <a:cs typeface="Times New Roman" panose="02020603050405020304" pitchFamily="18" charset="0"/>
              </a:rPr>
              <a:t>P4 = </a:t>
            </a:r>
            <a:r>
              <a:rPr lang="vi-VN" sz="4800" b="1" dirty="0">
                <a:solidFill>
                  <a:schemeClr val="bg1"/>
                </a:solidFill>
                <a:latin typeface="Times New Roman" panose="02020603050405020304" pitchFamily="18" charset="0"/>
                <a:cs typeface="Times New Roman" panose="02020603050405020304" pitchFamily="18" charset="0"/>
              </a:rPr>
              <a:t>36</a:t>
            </a:r>
            <a:r>
              <a:rPr lang="en-US" sz="4800" b="1" dirty="0">
                <a:solidFill>
                  <a:schemeClr val="bg1"/>
                </a:solidFill>
                <a:latin typeface="Times New Roman" panose="02020603050405020304" pitchFamily="18" charset="0"/>
                <a:cs typeface="Times New Roman" panose="02020603050405020304" pitchFamily="18" charset="0"/>
              </a:rPr>
              <a:t> - 4 	= </a:t>
            </a:r>
            <a:r>
              <a:rPr lang="vi-VN" sz="4800" b="1" dirty="0">
                <a:solidFill>
                  <a:schemeClr val="bg1"/>
                </a:solidFill>
                <a:latin typeface="Times New Roman" panose="02020603050405020304" pitchFamily="18" charset="0"/>
                <a:cs typeface="Times New Roman" panose="02020603050405020304" pitchFamily="18" charset="0"/>
              </a:rPr>
              <a:t>32</a:t>
            </a:r>
            <a:endParaRPr lang="en-US" sz="4800" b="1" dirty="0">
              <a:solidFill>
                <a:schemeClr val="bg1"/>
              </a:solidFill>
              <a:latin typeface="Times New Roman" panose="02020603050405020304" pitchFamily="18" charset="0"/>
              <a:cs typeface="Times New Roman" panose="02020603050405020304" pitchFamily="18" charset="0"/>
            </a:endParaRPr>
          </a:p>
          <a:p>
            <a:r>
              <a:rPr lang="en-US" sz="4800" b="1" dirty="0">
                <a:solidFill>
                  <a:schemeClr val="bg1"/>
                </a:solidFill>
                <a:latin typeface="Times New Roman" panose="02020603050405020304" pitchFamily="18" charset="0"/>
                <a:cs typeface="Times New Roman" panose="02020603050405020304" pitchFamily="18" charset="0"/>
              </a:rPr>
              <a:t>P5 = </a:t>
            </a:r>
            <a:r>
              <a:rPr lang="vi-VN" sz="4800" b="1" dirty="0">
                <a:solidFill>
                  <a:schemeClr val="bg1"/>
                </a:solidFill>
                <a:latin typeface="Times New Roman" panose="02020603050405020304" pitchFamily="18" charset="0"/>
                <a:cs typeface="Times New Roman" panose="02020603050405020304" pitchFamily="18" charset="0"/>
              </a:rPr>
              <a:t>25</a:t>
            </a:r>
            <a:r>
              <a:rPr lang="en-US" sz="4800" b="1" dirty="0">
                <a:solidFill>
                  <a:schemeClr val="bg1"/>
                </a:solidFill>
                <a:latin typeface="Times New Roman" panose="02020603050405020304" pitchFamily="18" charset="0"/>
                <a:cs typeface="Times New Roman" panose="02020603050405020304" pitchFamily="18" charset="0"/>
              </a:rPr>
              <a:t> - 2 	= </a:t>
            </a:r>
            <a:r>
              <a:rPr lang="vi-VN" sz="4800" b="1" dirty="0">
                <a:solidFill>
                  <a:schemeClr val="bg1"/>
                </a:solidFill>
                <a:latin typeface="Times New Roman" panose="02020603050405020304" pitchFamily="18" charset="0"/>
                <a:cs typeface="Times New Roman" panose="02020603050405020304" pitchFamily="18" charset="0"/>
              </a:rPr>
              <a:t>23</a:t>
            </a:r>
            <a:endParaRPr lang="en-US" sz="4800" b="1"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679557" y="4705186"/>
            <a:ext cx="6601651" cy="4524315"/>
          </a:xfrm>
          <a:prstGeom prst="rect">
            <a:avLst/>
          </a:prstGeom>
          <a:noFill/>
        </p:spPr>
        <p:txBody>
          <a:bodyPr wrap="square" rtlCol="0">
            <a:spAutoFit/>
          </a:bodyPr>
          <a:lstStyle/>
          <a:p>
            <a:r>
              <a:rPr lang="vi-VN" sz="4800" b="1" u="sng" dirty="0">
                <a:solidFill>
                  <a:schemeClr val="bg1"/>
                </a:solidFill>
                <a:latin typeface="Times New Roman" panose="02020603050405020304" pitchFamily="18" charset="0"/>
                <a:cs typeface="Times New Roman" panose="02020603050405020304" pitchFamily="18" charset="0"/>
              </a:rPr>
              <a:t>Thời Gian Chờ</a:t>
            </a:r>
          </a:p>
          <a:p>
            <a:r>
              <a:rPr lang="vi-VN" sz="4800" b="1" dirty="0">
                <a:solidFill>
                  <a:schemeClr val="bg1"/>
                </a:solidFill>
                <a:latin typeface="Times New Roman" panose="02020603050405020304" pitchFamily="18" charset="0"/>
                <a:cs typeface="Times New Roman" panose="02020603050405020304" pitchFamily="18" charset="0"/>
              </a:rPr>
              <a:t>P1 =</a:t>
            </a:r>
            <a:r>
              <a:rPr lang="en-US" sz="4800" b="1" dirty="0">
                <a:solidFill>
                  <a:schemeClr val="bg1"/>
                </a:solidFill>
                <a:latin typeface="Times New Roman" panose="02020603050405020304" pitchFamily="18" charset="0"/>
                <a:cs typeface="Times New Roman" panose="02020603050405020304" pitchFamily="18" charset="0"/>
              </a:rPr>
              <a:t> 0 </a:t>
            </a:r>
            <a:r>
              <a:rPr lang="vi-VN" sz="4800" b="1" dirty="0">
                <a:solidFill>
                  <a:schemeClr val="bg1"/>
                </a:solidFill>
                <a:latin typeface="Times New Roman" panose="02020603050405020304" pitchFamily="18" charset="0"/>
                <a:cs typeface="Times New Roman" panose="02020603050405020304" pitchFamily="18" charset="0"/>
              </a:rPr>
              <a:t>- 0</a:t>
            </a:r>
            <a:r>
              <a:rPr lang="en-US" sz="4800" b="1" dirty="0">
                <a:solidFill>
                  <a:schemeClr val="bg1"/>
                </a:solidFill>
                <a:latin typeface="Times New Roman" panose="02020603050405020304" pitchFamily="18" charset="0"/>
                <a:cs typeface="Times New Roman" panose="02020603050405020304" pitchFamily="18" charset="0"/>
              </a:rPr>
              <a:t>		=</a:t>
            </a:r>
            <a:r>
              <a:rPr lang="vi-VN" sz="4800" b="1" dirty="0">
                <a:solidFill>
                  <a:schemeClr val="bg1"/>
                </a:solidFill>
                <a:latin typeface="Times New Roman" panose="02020603050405020304" pitchFamily="18" charset="0"/>
                <a:cs typeface="Times New Roman" panose="02020603050405020304" pitchFamily="18" charset="0"/>
              </a:rPr>
              <a:t> 0 </a:t>
            </a:r>
            <a:endParaRPr lang="en-US" sz="4800" b="1" dirty="0">
              <a:solidFill>
                <a:schemeClr val="bg1"/>
              </a:solidFill>
              <a:latin typeface="Times New Roman" panose="02020603050405020304" pitchFamily="18" charset="0"/>
              <a:cs typeface="Times New Roman" panose="02020603050405020304" pitchFamily="18" charset="0"/>
            </a:endParaRPr>
          </a:p>
          <a:p>
            <a:r>
              <a:rPr lang="vi-VN" sz="4800" b="1" dirty="0">
                <a:solidFill>
                  <a:schemeClr val="bg1"/>
                </a:solidFill>
                <a:latin typeface="Times New Roman" panose="02020603050405020304" pitchFamily="18" charset="0"/>
                <a:cs typeface="Times New Roman" panose="02020603050405020304" pitchFamily="18" charset="0"/>
              </a:rPr>
              <a:t>P2 = 7 – 1 	</a:t>
            </a:r>
            <a:r>
              <a:rPr lang="en-US" sz="4800" b="1" dirty="0">
                <a:solidFill>
                  <a:schemeClr val="bg1"/>
                </a:solidFill>
                <a:latin typeface="Times New Roman" panose="02020603050405020304" pitchFamily="18" charset="0"/>
                <a:cs typeface="Times New Roman" panose="02020603050405020304" pitchFamily="18" charset="0"/>
              </a:rPr>
              <a:t>	= </a:t>
            </a:r>
            <a:r>
              <a:rPr lang="vi-VN" sz="4800" b="1" dirty="0">
                <a:solidFill>
                  <a:schemeClr val="bg1"/>
                </a:solidFill>
                <a:latin typeface="Times New Roman" panose="02020603050405020304" pitchFamily="18" charset="0"/>
                <a:cs typeface="Times New Roman" panose="02020603050405020304" pitchFamily="18" charset="0"/>
              </a:rPr>
              <a:t>6</a:t>
            </a:r>
            <a:endParaRPr lang="en-US" sz="4800" b="1" dirty="0">
              <a:solidFill>
                <a:schemeClr val="bg1"/>
              </a:solidFill>
              <a:latin typeface="Times New Roman" panose="02020603050405020304" pitchFamily="18" charset="0"/>
              <a:cs typeface="Times New Roman" panose="02020603050405020304" pitchFamily="18" charset="0"/>
            </a:endParaRPr>
          </a:p>
          <a:p>
            <a:r>
              <a:rPr lang="vi-VN" sz="4800" b="1" dirty="0">
                <a:solidFill>
                  <a:schemeClr val="bg1"/>
                </a:solidFill>
                <a:latin typeface="Times New Roman" panose="02020603050405020304" pitchFamily="18" charset="0"/>
                <a:cs typeface="Times New Roman" panose="02020603050405020304" pitchFamily="18" charset="0"/>
              </a:rPr>
              <a:t>P3 = 25 – 3 </a:t>
            </a:r>
            <a:r>
              <a:rPr lang="en-US" sz="4800" b="1" dirty="0">
                <a:solidFill>
                  <a:schemeClr val="bg1"/>
                </a:solidFill>
                <a:latin typeface="Times New Roman" panose="02020603050405020304" pitchFamily="18" charset="0"/>
                <a:cs typeface="Times New Roman" panose="02020603050405020304" pitchFamily="18" charset="0"/>
              </a:rPr>
              <a:t>	=</a:t>
            </a:r>
            <a:r>
              <a:rPr lang="vi-VN" sz="4800" b="1" dirty="0">
                <a:solidFill>
                  <a:schemeClr val="bg1"/>
                </a:solidFill>
                <a:latin typeface="Times New Roman" panose="02020603050405020304" pitchFamily="18" charset="0"/>
                <a:cs typeface="Times New Roman" panose="02020603050405020304" pitchFamily="18" charset="0"/>
              </a:rPr>
              <a:t> 22</a:t>
            </a:r>
            <a:endParaRPr lang="en-US" sz="4800" b="1" dirty="0">
              <a:solidFill>
                <a:schemeClr val="bg1"/>
              </a:solidFill>
              <a:latin typeface="Times New Roman" panose="02020603050405020304" pitchFamily="18" charset="0"/>
              <a:cs typeface="Times New Roman" panose="02020603050405020304" pitchFamily="18" charset="0"/>
            </a:endParaRPr>
          </a:p>
          <a:p>
            <a:r>
              <a:rPr lang="en-US" sz="4800" b="1" dirty="0">
                <a:solidFill>
                  <a:schemeClr val="bg1"/>
                </a:solidFill>
                <a:latin typeface="Times New Roman" panose="02020603050405020304" pitchFamily="18" charset="0"/>
                <a:cs typeface="Times New Roman" panose="02020603050405020304" pitchFamily="18" charset="0"/>
              </a:rPr>
              <a:t>P4 = </a:t>
            </a:r>
            <a:r>
              <a:rPr lang="vi-VN" sz="4800" b="1" dirty="0">
                <a:solidFill>
                  <a:schemeClr val="bg1"/>
                </a:solidFill>
                <a:latin typeface="Times New Roman" panose="02020603050405020304" pitchFamily="18" charset="0"/>
                <a:cs typeface="Times New Roman" panose="02020603050405020304" pitchFamily="18" charset="0"/>
              </a:rPr>
              <a:t>33 – 4 </a:t>
            </a:r>
            <a:r>
              <a:rPr lang="en-US" sz="4800" b="1" dirty="0">
                <a:solidFill>
                  <a:schemeClr val="bg1"/>
                </a:solidFill>
                <a:latin typeface="Times New Roman" panose="02020603050405020304" pitchFamily="18" charset="0"/>
                <a:cs typeface="Times New Roman" panose="02020603050405020304" pitchFamily="18" charset="0"/>
              </a:rPr>
              <a:t>	= </a:t>
            </a:r>
            <a:r>
              <a:rPr lang="vi-VN" sz="4800" b="1" dirty="0">
                <a:solidFill>
                  <a:schemeClr val="bg1"/>
                </a:solidFill>
                <a:latin typeface="Times New Roman" panose="02020603050405020304" pitchFamily="18" charset="0"/>
                <a:cs typeface="Times New Roman" panose="02020603050405020304" pitchFamily="18" charset="0"/>
              </a:rPr>
              <a:t>29</a:t>
            </a:r>
            <a:endParaRPr lang="en-US" sz="4800" b="1" dirty="0">
              <a:solidFill>
                <a:schemeClr val="bg1"/>
              </a:solidFill>
              <a:latin typeface="Times New Roman" panose="02020603050405020304" pitchFamily="18" charset="0"/>
              <a:cs typeface="Times New Roman" panose="02020603050405020304" pitchFamily="18" charset="0"/>
            </a:endParaRPr>
          </a:p>
          <a:p>
            <a:r>
              <a:rPr lang="en-US" sz="4800" b="1" dirty="0">
                <a:solidFill>
                  <a:schemeClr val="bg1"/>
                </a:solidFill>
                <a:latin typeface="Times New Roman" panose="02020603050405020304" pitchFamily="18" charset="0"/>
                <a:cs typeface="Times New Roman" panose="02020603050405020304" pitchFamily="18" charset="0"/>
              </a:rPr>
              <a:t>P5 = </a:t>
            </a:r>
            <a:r>
              <a:rPr lang="vi-VN" sz="4800" b="1" dirty="0">
                <a:solidFill>
                  <a:schemeClr val="bg1"/>
                </a:solidFill>
                <a:latin typeface="Times New Roman" panose="02020603050405020304" pitchFamily="18" charset="0"/>
                <a:cs typeface="Times New Roman" panose="02020603050405020304" pitchFamily="18" charset="0"/>
              </a:rPr>
              <a:t>23 – 2 </a:t>
            </a:r>
            <a:r>
              <a:rPr lang="en-US" sz="4800" b="1" dirty="0">
                <a:solidFill>
                  <a:schemeClr val="bg1"/>
                </a:solidFill>
                <a:latin typeface="Times New Roman" panose="02020603050405020304" pitchFamily="18" charset="0"/>
                <a:cs typeface="Times New Roman" panose="02020603050405020304" pitchFamily="18" charset="0"/>
              </a:rPr>
              <a:t>	= </a:t>
            </a:r>
            <a:r>
              <a:rPr lang="vi-VN" sz="4800" b="1" dirty="0">
                <a:solidFill>
                  <a:schemeClr val="bg1"/>
                </a:solidFill>
                <a:latin typeface="Times New Roman" panose="02020603050405020304" pitchFamily="18" charset="0"/>
                <a:cs typeface="Times New Roman" panose="02020603050405020304" pitchFamily="18" charset="0"/>
              </a:rPr>
              <a:t>21</a:t>
            </a:r>
            <a:endParaRPr lang="en-US" sz="48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iterate type="wd">
                                    <p:tmPct val="10000"/>
                                  </p:iterate>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iterate type="wd">
                                    <p:tmPct val="10000"/>
                                  </p:iterate>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1000"/>
                                        <p:tgtEl>
                                          <p:spTgt spid="7">
                                            <p:txEl>
                                              <p:pRg st="2" end="2"/>
                                            </p:txEl>
                                          </p:spTgt>
                                        </p:tgtEl>
                                      </p:cBhvr>
                                    </p:animEffect>
                                    <p:anim calcmode="lin" valueType="num">
                                      <p:cBhvr>
                                        <p:cTn id="2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iterate type="wd">
                                    <p:tmPct val="10000"/>
                                  </p:iterate>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1000"/>
                                        <p:tgtEl>
                                          <p:spTgt spid="7">
                                            <p:txEl>
                                              <p:pRg st="3" end="3"/>
                                            </p:txEl>
                                          </p:spTgt>
                                        </p:tgtEl>
                                      </p:cBhvr>
                                    </p:animEffect>
                                    <p:anim calcmode="lin" valueType="num">
                                      <p:cBhvr>
                                        <p:cTn id="3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iterate type="wd">
                                    <p:tmPct val="10000"/>
                                  </p:iterate>
                                  <p:childTnLst>
                                    <p:set>
                                      <p:cBhvr>
                                        <p:cTn id="35" dur="1" fill="hold">
                                          <p:stCondLst>
                                            <p:cond delay="0"/>
                                          </p:stCondLst>
                                        </p:cTn>
                                        <p:tgtEl>
                                          <p:spTgt spid="7">
                                            <p:txEl>
                                              <p:pRg st="4" end="4"/>
                                            </p:txEl>
                                          </p:spTgt>
                                        </p:tgtEl>
                                        <p:attrNameLst>
                                          <p:attrName>style.visibility</p:attrName>
                                        </p:attrNameLst>
                                      </p:cBhvr>
                                      <p:to>
                                        <p:strVal val="visible"/>
                                      </p:to>
                                    </p:set>
                                    <p:animEffect transition="in" filter="fade">
                                      <p:cBhvr>
                                        <p:cTn id="36" dur="1000"/>
                                        <p:tgtEl>
                                          <p:spTgt spid="7">
                                            <p:txEl>
                                              <p:pRg st="4" end="4"/>
                                            </p:txEl>
                                          </p:spTgt>
                                        </p:tgtEl>
                                      </p:cBhvr>
                                    </p:animEffect>
                                    <p:anim calcmode="lin" valueType="num">
                                      <p:cBhvr>
                                        <p:cTn id="3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iterate type="wd">
                                    <p:tmPct val="10000"/>
                                  </p:iterate>
                                  <p:childTnLst>
                                    <p:set>
                                      <p:cBhvr>
                                        <p:cTn id="40" dur="1" fill="hold">
                                          <p:stCondLst>
                                            <p:cond delay="0"/>
                                          </p:stCondLst>
                                        </p:cTn>
                                        <p:tgtEl>
                                          <p:spTgt spid="7">
                                            <p:txEl>
                                              <p:pRg st="5" end="5"/>
                                            </p:txEl>
                                          </p:spTgt>
                                        </p:tgtEl>
                                        <p:attrNameLst>
                                          <p:attrName>style.visibility</p:attrName>
                                        </p:attrNameLst>
                                      </p:cBhvr>
                                      <p:to>
                                        <p:strVal val="visible"/>
                                      </p:to>
                                    </p:set>
                                    <p:animEffect transition="in" filter="fade">
                                      <p:cBhvr>
                                        <p:cTn id="41" dur="1000"/>
                                        <p:tgtEl>
                                          <p:spTgt spid="7">
                                            <p:txEl>
                                              <p:pRg st="5" end="5"/>
                                            </p:txEl>
                                          </p:spTgt>
                                        </p:tgtEl>
                                      </p:cBhvr>
                                    </p:animEffect>
                                    <p:anim calcmode="lin" valueType="num">
                                      <p:cBhvr>
                                        <p:cTn id="4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iterate type="wd">
                                    <p:tmPct val="10000"/>
                                  </p:iterate>
                                  <p:childTnLst>
                                    <p:set>
                                      <p:cBhvr>
                                        <p:cTn id="47" dur="1" fill="hold">
                                          <p:stCondLst>
                                            <p:cond delay="0"/>
                                          </p:stCondLst>
                                        </p:cTn>
                                        <p:tgtEl>
                                          <p:spTgt spid="4">
                                            <p:txEl>
                                              <p:pRg st="1" end="1"/>
                                            </p:txEl>
                                          </p:spTgt>
                                        </p:tgtEl>
                                        <p:attrNameLst>
                                          <p:attrName>style.visibility</p:attrName>
                                        </p:attrNameLst>
                                      </p:cBhvr>
                                      <p:to>
                                        <p:strVal val="visible"/>
                                      </p:to>
                                    </p:set>
                                    <p:animEffect transition="in" filter="fade">
                                      <p:cBhvr>
                                        <p:cTn id="48" dur="1000"/>
                                        <p:tgtEl>
                                          <p:spTgt spid="4">
                                            <p:txEl>
                                              <p:pRg st="1" end="1"/>
                                            </p:txEl>
                                          </p:spTgt>
                                        </p:tgtEl>
                                      </p:cBhvr>
                                    </p:animEffect>
                                    <p:anim calcmode="lin" valueType="num">
                                      <p:cBhvr>
                                        <p:cTn id="4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iterate type="wd">
                                    <p:tmPct val="10000"/>
                                  </p:iterate>
                                  <p:childTnLst>
                                    <p:set>
                                      <p:cBhvr>
                                        <p:cTn id="52" dur="1" fill="hold">
                                          <p:stCondLst>
                                            <p:cond delay="0"/>
                                          </p:stCondLst>
                                        </p:cTn>
                                        <p:tgtEl>
                                          <p:spTgt spid="4">
                                            <p:txEl>
                                              <p:pRg st="2" end="2"/>
                                            </p:txEl>
                                          </p:spTgt>
                                        </p:tgtEl>
                                        <p:attrNameLst>
                                          <p:attrName>style.visibility</p:attrName>
                                        </p:attrNameLst>
                                      </p:cBhvr>
                                      <p:to>
                                        <p:strVal val="visible"/>
                                      </p:to>
                                    </p:set>
                                    <p:animEffect transition="in" filter="fade">
                                      <p:cBhvr>
                                        <p:cTn id="53" dur="1000"/>
                                        <p:tgtEl>
                                          <p:spTgt spid="4">
                                            <p:txEl>
                                              <p:pRg st="2" end="2"/>
                                            </p:txEl>
                                          </p:spTgt>
                                        </p:tgtEl>
                                      </p:cBhvr>
                                    </p:animEffect>
                                    <p:anim calcmode="lin" valueType="num">
                                      <p:cBhvr>
                                        <p:cTn id="5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iterate type="wd">
                                    <p:tmPct val="10000"/>
                                  </p:iterate>
                                  <p:childTnLst>
                                    <p:set>
                                      <p:cBhvr>
                                        <p:cTn id="57" dur="1" fill="hold">
                                          <p:stCondLst>
                                            <p:cond delay="0"/>
                                          </p:stCondLst>
                                        </p:cTn>
                                        <p:tgtEl>
                                          <p:spTgt spid="4">
                                            <p:txEl>
                                              <p:pRg st="3" end="3"/>
                                            </p:txEl>
                                          </p:spTgt>
                                        </p:tgtEl>
                                        <p:attrNameLst>
                                          <p:attrName>style.visibility</p:attrName>
                                        </p:attrNameLst>
                                      </p:cBhvr>
                                      <p:to>
                                        <p:strVal val="visible"/>
                                      </p:to>
                                    </p:set>
                                    <p:animEffect transition="in" filter="fade">
                                      <p:cBhvr>
                                        <p:cTn id="58" dur="1000"/>
                                        <p:tgtEl>
                                          <p:spTgt spid="4">
                                            <p:txEl>
                                              <p:pRg st="3" end="3"/>
                                            </p:txEl>
                                          </p:spTgt>
                                        </p:tgtEl>
                                      </p:cBhvr>
                                    </p:animEffect>
                                    <p:anim calcmode="lin" valueType="num">
                                      <p:cBhvr>
                                        <p:cTn id="5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iterate type="wd">
                                    <p:tmPct val="10000"/>
                                  </p:iterate>
                                  <p:childTnLst>
                                    <p:set>
                                      <p:cBhvr>
                                        <p:cTn id="62" dur="1" fill="hold">
                                          <p:stCondLst>
                                            <p:cond delay="0"/>
                                          </p:stCondLst>
                                        </p:cTn>
                                        <p:tgtEl>
                                          <p:spTgt spid="4">
                                            <p:txEl>
                                              <p:pRg st="4" end="4"/>
                                            </p:txEl>
                                          </p:spTgt>
                                        </p:tgtEl>
                                        <p:attrNameLst>
                                          <p:attrName>style.visibility</p:attrName>
                                        </p:attrNameLst>
                                      </p:cBhvr>
                                      <p:to>
                                        <p:strVal val="visible"/>
                                      </p:to>
                                    </p:set>
                                    <p:animEffect transition="in" filter="fade">
                                      <p:cBhvr>
                                        <p:cTn id="63" dur="1000"/>
                                        <p:tgtEl>
                                          <p:spTgt spid="4">
                                            <p:txEl>
                                              <p:pRg st="4" end="4"/>
                                            </p:txEl>
                                          </p:spTgt>
                                        </p:tgtEl>
                                      </p:cBhvr>
                                    </p:animEffect>
                                    <p:anim calcmode="lin" valueType="num">
                                      <p:cBhvr>
                                        <p:cTn id="6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4" end="4"/>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iterate type="wd">
                                    <p:tmPct val="10000"/>
                                  </p:iterate>
                                  <p:childTnLst>
                                    <p:set>
                                      <p:cBhvr>
                                        <p:cTn id="67" dur="1" fill="hold">
                                          <p:stCondLst>
                                            <p:cond delay="0"/>
                                          </p:stCondLst>
                                        </p:cTn>
                                        <p:tgtEl>
                                          <p:spTgt spid="4">
                                            <p:txEl>
                                              <p:pRg st="5" end="5"/>
                                            </p:txEl>
                                          </p:spTgt>
                                        </p:tgtEl>
                                        <p:attrNameLst>
                                          <p:attrName>style.visibility</p:attrName>
                                        </p:attrNameLst>
                                      </p:cBhvr>
                                      <p:to>
                                        <p:strVal val="visible"/>
                                      </p:to>
                                    </p:set>
                                    <p:animEffect transition="in" filter="fade">
                                      <p:cBhvr>
                                        <p:cTn id="68" dur="1000"/>
                                        <p:tgtEl>
                                          <p:spTgt spid="4">
                                            <p:txEl>
                                              <p:pRg st="5" end="5"/>
                                            </p:txEl>
                                          </p:spTgt>
                                        </p:tgtEl>
                                      </p:cBhvr>
                                    </p:animEffect>
                                    <p:anim calcmode="lin" valueType="num">
                                      <p:cBhvr>
                                        <p:cTn id="6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4" name="TextBox 4"/>
          <p:cNvSpPr txBox="1"/>
          <p:nvPr/>
        </p:nvSpPr>
        <p:spPr>
          <a:xfrm>
            <a:off x="371641" y="2510091"/>
            <a:ext cx="17544717" cy="4020139"/>
          </a:xfrm>
          <a:prstGeom prst="rect">
            <a:avLst/>
          </a:prstGeom>
        </p:spPr>
        <p:txBody>
          <a:bodyPr wrap="square" lIns="0" tIns="0" rIns="0" bIns="0" rtlCol="0" anchor="t">
            <a:spAutoFit/>
          </a:bodyPr>
          <a:lstStyle/>
          <a:p>
            <a:pPr algn="ctr">
              <a:lnSpc>
                <a:spcPts val="16505"/>
              </a:lnSpc>
            </a:pPr>
            <a:r>
              <a:rPr lang="vi-VN" sz="9600" b="1" dirty="0">
                <a:ln w="0"/>
                <a:solidFill>
                  <a:schemeClr val="bg1"/>
                </a:solidFill>
                <a:effectLst>
                  <a:outerShdw blurRad="38100" dist="19050" dir="2700000" algn="tl" rotWithShape="0">
                    <a:schemeClr val="dk1">
                      <a:alpha val="40000"/>
                    </a:schemeClr>
                  </a:outerShdw>
                </a:effectLst>
                <a:latin typeface="+mj-lt"/>
              </a:rPr>
              <a:t>GIẢI THUẬT ĐỊNH THỜI</a:t>
            </a:r>
            <a:br>
              <a:rPr lang="vi-VN" sz="9600" b="1" dirty="0">
                <a:ln w="0"/>
                <a:solidFill>
                  <a:schemeClr val="bg1"/>
                </a:solidFill>
                <a:effectLst>
                  <a:outerShdw blurRad="38100" dist="19050" dir="2700000" algn="tl" rotWithShape="0">
                    <a:schemeClr val="dk1">
                      <a:alpha val="40000"/>
                    </a:schemeClr>
                  </a:outerShdw>
                </a:effectLst>
                <a:latin typeface="+mj-lt"/>
              </a:rPr>
            </a:br>
            <a:r>
              <a:rPr lang="vi-VN" sz="9600" b="1" dirty="0">
                <a:ln w="0"/>
                <a:solidFill>
                  <a:schemeClr val="bg1"/>
                </a:solidFill>
                <a:effectLst>
                  <a:outerShdw blurRad="38100" dist="19050" dir="2700000" algn="tl" rotWithShape="0">
                    <a:schemeClr val="dk1">
                      <a:alpha val="40000"/>
                    </a:schemeClr>
                  </a:outerShdw>
                </a:effectLst>
                <a:latin typeface="+mj-lt"/>
              </a:rPr>
              <a:t>FIRST-COME, FIRST-SERVED </a:t>
            </a:r>
            <a:endParaRPr lang="en-US" sz="9600" b="1" dirty="0">
              <a:ln w="0"/>
              <a:solidFill>
                <a:schemeClr val="bg1"/>
              </a:solidFill>
              <a:effectLst>
                <a:outerShdw blurRad="38100" dist="19050" dir="2700000" algn="tl" rotWithShape="0">
                  <a:schemeClr val="dk1">
                    <a:alpha val="40000"/>
                  </a:schemeClr>
                </a:outerShdw>
              </a:effectLst>
              <a:latin typeface="+mj-lt"/>
            </a:endParaRPr>
          </a:p>
        </p:txBody>
      </p:sp>
      <p:sp>
        <p:nvSpPr>
          <p:cNvPr id="5" name="Freeform 5"/>
          <p:cNvSpPr/>
          <p:nvPr/>
        </p:nvSpPr>
        <p:spPr>
          <a:xfrm rot="1097523">
            <a:off x="12554314" y="120295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559470">
            <a:off x="2769154" y="450466"/>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280170">
            <a:off x="12833802" y="711283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TextBox 12"/>
          <p:cNvSpPr txBox="1"/>
          <p:nvPr/>
        </p:nvSpPr>
        <p:spPr>
          <a:xfrm>
            <a:off x="5338202" y="9243738"/>
            <a:ext cx="7008717" cy="520463"/>
          </a:xfrm>
          <a:prstGeom prst="rect">
            <a:avLst/>
          </a:prstGeom>
        </p:spPr>
        <p:txBody>
          <a:bodyPr wrap="square" lIns="0" tIns="0" rIns="0" bIns="0" rtlCol="0" anchor="t">
            <a:spAutoFit/>
          </a:bodyPr>
          <a:lstStyle/>
          <a:p>
            <a:pPr algn="ctr">
              <a:lnSpc>
                <a:spcPts val="3915"/>
              </a:lnSpc>
            </a:pPr>
            <a:r>
              <a:rPr lang="vi-VN" sz="4400" b="1" dirty="0">
                <a:solidFill>
                  <a:srgbClr val="FFFFFF"/>
                </a:solidFill>
                <a:latin typeface="+mj-lt"/>
              </a:rPr>
              <a:t>GVHD: Phạm Tuấn Khiêm</a:t>
            </a:r>
            <a:endParaRPr lang="en-US" sz="4400" b="1" dirty="0">
              <a:solidFill>
                <a:srgbClr val="FFFFFF"/>
              </a:solidFill>
              <a:latin typeface="+mj-lt"/>
            </a:endParaRPr>
          </a:p>
        </p:txBody>
      </p:sp>
      <p:sp>
        <p:nvSpPr>
          <p:cNvPr id="14" name="TextBox 13"/>
          <p:cNvSpPr txBox="1"/>
          <p:nvPr/>
        </p:nvSpPr>
        <p:spPr>
          <a:xfrm>
            <a:off x="9380120" y="6933144"/>
            <a:ext cx="1040343" cy="1569660"/>
          </a:xfrm>
          <a:prstGeom prst="rect">
            <a:avLst/>
          </a:prstGeom>
          <a:noFill/>
        </p:spPr>
        <p:txBody>
          <a:bodyPr wrap="square" rtlCol="0">
            <a:spAutoFit/>
          </a:bodyPr>
          <a:lstStyle/>
          <a:p>
            <a:r>
              <a:rPr lang="vi-VN" sz="9600" b="1" dirty="0">
                <a:solidFill>
                  <a:schemeClr val="bg1"/>
                </a:solidFill>
                <a:latin typeface="+mj-lt"/>
              </a:rPr>
              <a:t>S</a:t>
            </a:r>
            <a:endParaRPr lang="en-US" sz="9600" b="1" dirty="0">
              <a:solidFill>
                <a:schemeClr val="bg1"/>
              </a:solidFill>
              <a:latin typeface="+mj-lt"/>
            </a:endParaRPr>
          </a:p>
        </p:txBody>
      </p:sp>
      <p:sp>
        <p:nvSpPr>
          <p:cNvPr id="15" name="TextBox 14"/>
          <p:cNvSpPr txBox="1"/>
          <p:nvPr/>
        </p:nvSpPr>
        <p:spPr>
          <a:xfrm>
            <a:off x="7629931" y="6936817"/>
            <a:ext cx="1040343" cy="1569660"/>
          </a:xfrm>
          <a:prstGeom prst="rect">
            <a:avLst/>
          </a:prstGeom>
          <a:noFill/>
        </p:spPr>
        <p:txBody>
          <a:bodyPr wrap="square" rtlCol="0">
            <a:spAutoFit/>
          </a:bodyPr>
          <a:lstStyle/>
          <a:p>
            <a:r>
              <a:rPr lang="vi-VN" sz="9600" b="1" dirty="0">
                <a:solidFill>
                  <a:schemeClr val="bg1"/>
                </a:solidFill>
                <a:latin typeface="+mj-lt"/>
              </a:rPr>
              <a:t>C</a:t>
            </a:r>
            <a:endParaRPr lang="en-US" sz="9600" b="1" dirty="0">
              <a:solidFill>
                <a:schemeClr val="bg1"/>
              </a:solidFill>
              <a:latin typeface="+mj-lt"/>
            </a:endParaRPr>
          </a:p>
        </p:txBody>
      </p:sp>
      <p:sp>
        <p:nvSpPr>
          <p:cNvPr id="16" name="TextBox 15"/>
          <p:cNvSpPr txBox="1"/>
          <p:nvPr/>
        </p:nvSpPr>
        <p:spPr>
          <a:xfrm>
            <a:off x="6892373" y="6922069"/>
            <a:ext cx="1040343" cy="1569660"/>
          </a:xfrm>
          <a:prstGeom prst="rect">
            <a:avLst/>
          </a:prstGeom>
          <a:noFill/>
        </p:spPr>
        <p:txBody>
          <a:bodyPr wrap="square" rtlCol="0">
            <a:spAutoFit/>
          </a:bodyPr>
          <a:lstStyle/>
          <a:p>
            <a:r>
              <a:rPr lang="vi-VN" sz="9600" b="1" dirty="0">
                <a:solidFill>
                  <a:schemeClr val="bg1"/>
                </a:solidFill>
                <a:latin typeface="+mj-lt"/>
              </a:rPr>
              <a:t>F</a:t>
            </a:r>
            <a:endParaRPr lang="en-US" sz="9600" b="1" dirty="0">
              <a:solidFill>
                <a:schemeClr val="bg1"/>
              </a:solidFill>
              <a:latin typeface="+mj-lt"/>
            </a:endParaRPr>
          </a:p>
        </p:txBody>
      </p:sp>
      <p:sp>
        <p:nvSpPr>
          <p:cNvPr id="17" name="TextBox 16"/>
          <p:cNvSpPr txBox="1"/>
          <p:nvPr/>
        </p:nvSpPr>
        <p:spPr>
          <a:xfrm>
            <a:off x="8575491" y="6938785"/>
            <a:ext cx="1040343" cy="1569660"/>
          </a:xfrm>
          <a:prstGeom prst="rect">
            <a:avLst/>
          </a:prstGeom>
          <a:noFill/>
        </p:spPr>
        <p:txBody>
          <a:bodyPr wrap="square" rtlCol="0">
            <a:spAutoFit/>
          </a:bodyPr>
          <a:lstStyle/>
          <a:p>
            <a:r>
              <a:rPr lang="vi-VN" sz="9600" b="1" dirty="0">
                <a:solidFill>
                  <a:schemeClr val="bg1"/>
                </a:solidFill>
                <a:latin typeface="+mj-lt"/>
              </a:rPr>
              <a:t>F</a:t>
            </a:r>
            <a:endParaRPr lang="en-US" sz="9600" b="1" dirty="0">
              <a:solidFill>
                <a:schemeClr val="bg1"/>
              </a:solidFill>
              <a:latin typeface="+mj-lt"/>
            </a:endParaRPr>
          </a:p>
        </p:txBody>
      </p:sp>
      <p:sp>
        <p:nvSpPr>
          <p:cNvPr id="18" name="Freeform 3"/>
          <p:cNvSpPr/>
          <p:nvPr/>
        </p:nvSpPr>
        <p:spPr>
          <a:xfrm rot="2119621">
            <a:off x="6495850" y="5553480"/>
            <a:ext cx="4290788" cy="4218350"/>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txBody>
          <a:bodyPr/>
          <a:lstStyle/>
          <a:p>
            <a:endParaRPr lang="en-US"/>
          </a:p>
        </p:txBody>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stretch>
              <a:fillRect/>
            </a:stretch>
          </a:blipFill>
        </p:spPr>
        <p:txBody>
          <a:bodyPr/>
          <a:lstStyle/>
          <a:p>
            <a:endParaRPr lang="en-US"/>
          </a:p>
        </p:txBody>
      </p:sp>
      <p:sp>
        <p:nvSpPr>
          <p:cNvPr id="5" name="Freeform 5"/>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3687259" y="4768977"/>
            <a:ext cx="10913483" cy="1077026"/>
          </a:xfrm>
          <a:prstGeom prst="rect">
            <a:avLst/>
          </a:prstGeom>
        </p:spPr>
        <p:txBody>
          <a:bodyPr lIns="0" tIns="0" rIns="0" bIns="0" rtlCol="0" anchor="t">
            <a:spAutoFit/>
          </a:bodyPr>
          <a:lstStyle/>
          <a:p>
            <a:pPr algn="ctr">
              <a:lnSpc>
                <a:spcPts val="7870"/>
              </a:lnSpc>
            </a:pPr>
            <a:r>
              <a:rPr lang="vi-VN" sz="9600" b="1" dirty="0">
                <a:solidFill>
                  <a:srgbClr val="000000"/>
                </a:solidFill>
                <a:latin typeface="+mj-lt"/>
              </a:rPr>
              <a:t>DEMO</a:t>
            </a:r>
            <a:endParaRPr lang="en-US" sz="9600" b="1" dirty="0">
              <a:solidFill>
                <a:srgbClr val="000000"/>
              </a:solidFill>
              <a:latin typeface="+mj-lt"/>
            </a:endParaRPr>
          </a:p>
        </p:txBody>
      </p:sp>
      <p:sp>
        <p:nvSpPr>
          <p:cNvPr id="7" name="Freeform 7"/>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1463826">
            <a:off x="12698260" y="2184241"/>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stretch>
              <a:fillRect/>
            </a:stretch>
          </a:blipFill>
        </p:spPr>
        <p:txBody>
          <a:bodyPr/>
          <a:lstStyle/>
          <a:p>
            <a:endParaRPr lang="en-US"/>
          </a:p>
        </p:txBody>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6"/>
            <a:stretch>
              <a:fillRect/>
            </a:stretch>
          </a:blipFill>
        </p:spPr>
        <p:txBody>
          <a:bodyPr/>
          <a:lstStyle/>
          <a:p>
            <a:endParaRPr lang="en-US"/>
          </a:p>
        </p:txBody>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7"/>
            <a:stretch>
              <a:fillRect/>
            </a:stretch>
          </a:blipFill>
        </p:spPr>
        <p:txBody>
          <a:bodyPr/>
          <a:lstStyle/>
          <a:p>
            <a:endParaRPr lang="en-US"/>
          </a:p>
        </p:txBody>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8"/>
            <a:stretch>
              <a:fillRect/>
            </a:stretch>
          </a:blipFill>
        </p:spPr>
        <p:txBody>
          <a:bodyPr/>
          <a:lstStyle/>
          <a:p>
            <a:endParaRPr lang="en-US"/>
          </a:p>
        </p:txBody>
      </p:sp>
      <p:sp>
        <p:nvSpPr>
          <p:cNvPr id="8" name="Freeform 8"/>
          <p:cNvSpPr/>
          <p:nvPr/>
        </p:nvSpPr>
        <p:spPr>
          <a:xfrm rot="19391338">
            <a:off x="1480447" y="2159030"/>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8567918">
            <a:off x="14067153" y="5901632"/>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rot="2342060">
            <a:off x="3506720" y="597902"/>
            <a:ext cx="10640953" cy="8677106"/>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3"/>
            <a:stretch>
              <a:fillRect/>
            </a:stretch>
          </a:blipFill>
        </p:spPr>
        <p:txBody>
          <a:bodyPr/>
          <a:lstStyle/>
          <a:p>
            <a:endParaRPr lang="en-US"/>
          </a:p>
        </p:txBody>
      </p:sp>
      <p:sp>
        <p:nvSpPr>
          <p:cNvPr id="11" name="TextBox 11"/>
          <p:cNvSpPr txBox="1"/>
          <p:nvPr/>
        </p:nvSpPr>
        <p:spPr>
          <a:xfrm>
            <a:off x="3732347" y="4150498"/>
            <a:ext cx="10189697" cy="1923604"/>
          </a:xfrm>
          <a:prstGeom prst="rect">
            <a:avLst/>
          </a:prstGeom>
        </p:spPr>
        <p:txBody>
          <a:bodyPr wrap="square" lIns="0" tIns="0" rIns="0" bIns="0" rtlCol="0" anchor="t">
            <a:spAutoFit/>
          </a:bodyPr>
          <a:lstStyle/>
          <a:p>
            <a:pPr algn="ctr">
              <a:lnSpc>
                <a:spcPts val="15020"/>
              </a:lnSpc>
            </a:pPr>
            <a:r>
              <a:rPr lang="en-US" sz="12500" b="1" dirty="0">
                <a:solidFill>
                  <a:srgbClr val="FFFFFF"/>
                </a:solidFill>
                <a:latin typeface="Times New Roman" panose="02020603050405020304" pitchFamily="18" charset="0"/>
                <a:cs typeface="Times New Roman" panose="02020603050405020304" pitchFamily="18" charset="0"/>
              </a:rPr>
              <a:t>THANK</a:t>
            </a:r>
            <a:r>
              <a:rPr lang="vi-VN" sz="12500" b="1" dirty="0">
                <a:solidFill>
                  <a:srgbClr val="FFFFFF"/>
                </a:solidFill>
                <a:latin typeface="Times New Roman" panose="02020603050405020304" pitchFamily="18" charset="0"/>
                <a:cs typeface="Times New Roman" panose="02020603050405020304" pitchFamily="18" charset="0"/>
              </a:rPr>
              <a:t> </a:t>
            </a:r>
            <a:r>
              <a:rPr lang="en-US" sz="12500" b="1" dirty="0">
                <a:solidFill>
                  <a:srgbClr val="FFFFFF"/>
                </a:solidFill>
                <a:latin typeface="Times New Roman" panose="02020603050405020304" pitchFamily="18" charset="0"/>
                <a:cs typeface="Times New Roman" panose="02020603050405020304" pitchFamily="18" charset="0"/>
              </a:rPr>
              <a:t>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77" b="-9277"/>
            </a:stretch>
          </a:blipFill>
        </p:spPr>
        <p:txBody>
          <a:bodyPr/>
          <a:lstStyle/>
          <a:p>
            <a:endParaRPr lang="en-US"/>
          </a:p>
        </p:txBody>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4"/>
            <a:stretch>
              <a:fillRect l="-16157" t="-92539"/>
            </a:stretch>
          </a:blipFill>
        </p:spPr>
        <p:txBody>
          <a:bodyPr/>
          <a:lstStyle/>
          <a:p>
            <a:endParaRPr lang="en-US"/>
          </a:p>
        </p:txBody>
      </p:sp>
      <p:sp>
        <p:nvSpPr>
          <p:cNvPr id="4" name="Freeform 4"/>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223529" y="4735554"/>
            <a:ext cx="7840942" cy="1461747"/>
          </a:xfrm>
          <a:prstGeom prst="rect">
            <a:avLst/>
          </a:prstGeom>
        </p:spPr>
        <p:txBody>
          <a:bodyPr lIns="0" tIns="0" rIns="0" bIns="0" rtlCol="0" anchor="t">
            <a:spAutoFit/>
          </a:bodyPr>
          <a:lstStyle/>
          <a:p>
            <a:pPr algn="ctr">
              <a:lnSpc>
                <a:spcPts val="11870"/>
              </a:lnSpc>
            </a:pPr>
            <a:r>
              <a:rPr lang="vi-VN" sz="9600" b="1" dirty="0">
                <a:solidFill>
                  <a:srgbClr val="000000"/>
                </a:solidFill>
                <a:latin typeface="+mj-lt"/>
              </a:rPr>
              <a:t>NHÓM 5</a:t>
            </a:r>
            <a:endParaRPr lang="en-US" sz="9600" b="1" dirty="0">
              <a:solidFill>
                <a:srgbClr val="000000"/>
              </a:solidFill>
              <a:latin typeface="+mj-lt"/>
            </a:endParaRPr>
          </a:p>
        </p:txBody>
      </p:sp>
      <p:sp>
        <p:nvSpPr>
          <p:cNvPr id="6" name="Freeform 6"/>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xEl>
                                              <p:pRg st="0" end="0"/>
                                            </p:txEl>
                                          </p:spTgt>
                                        </p:tgtEl>
                                        <p:attrNameLst>
                                          <p:attrName>r</p:attrName>
                                        </p:attrNameLst>
                                      </p:cBhvr>
                                    </p:animRot>
                                    <p:animRot by="-240000">
                                      <p:cBhvr>
                                        <p:cTn id="7" dur="200" fill="hold">
                                          <p:stCondLst>
                                            <p:cond delay="200"/>
                                          </p:stCondLst>
                                        </p:cTn>
                                        <p:tgtEl>
                                          <p:spTgt spid="5">
                                            <p:txEl>
                                              <p:pRg st="0" end="0"/>
                                            </p:txEl>
                                          </p:spTgt>
                                        </p:tgtEl>
                                        <p:attrNameLst>
                                          <p:attrName>r</p:attrName>
                                        </p:attrNameLst>
                                      </p:cBhvr>
                                    </p:animRot>
                                    <p:animRot by="240000">
                                      <p:cBhvr>
                                        <p:cTn id="8" dur="200" fill="hold">
                                          <p:stCondLst>
                                            <p:cond delay="400"/>
                                          </p:stCondLst>
                                        </p:cTn>
                                        <p:tgtEl>
                                          <p:spTgt spid="5">
                                            <p:txEl>
                                              <p:pRg st="0" end="0"/>
                                            </p:txEl>
                                          </p:spTgt>
                                        </p:tgtEl>
                                        <p:attrNameLst>
                                          <p:attrName>r</p:attrName>
                                        </p:attrNameLst>
                                      </p:cBhvr>
                                    </p:animRot>
                                    <p:animRot by="-240000">
                                      <p:cBhvr>
                                        <p:cTn id="9" dur="200" fill="hold">
                                          <p:stCondLst>
                                            <p:cond delay="600"/>
                                          </p:stCondLst>
                                        </p:cTn>
                                        <p:tgtEl>
                                          <p:spTgt spid="5">
                                            <p:txEl>
                                              <p:pRg st="0" end="0"/>
                                            </p:txEl>
                                          </p:spTgt>
                                        </p:tgtEl>
                                        <p:attrNameLst>
                                          <p:attrName>r</p:attrName>
                                        </p:attrNameLst>
                                      </p:cBhvr>
                                    </p:animRot>
                                    <p:animRot by="120000">
                                      <p:cBhvr>
                                        <p:cTn id="10" dur="200" fill="hold">
                                          <p:stCondLst>
                                            <p:cond delay="800"/>
                                          </p:stCondLst>
                                        </p:cTn>
                                        <p:tgtEl>
                                          <p:spTgt spid="5">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16" y="1539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4" name="Freeform 4"/>
          <p:cNvSpPr/>
          <p:nvPr/>
        </p:nvSpPr>
        <p:spPr>
          <a:xfrm rot="3222150">
            <a:off x="14366230" y="1019442"/>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3064885">
            <a:off x="72182" y="717998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7" name="Table 6"/>
          <p:cNvGraphicFramePr>
            <a:graphicFrameLocks noGrp="1"/>
          </p:cNvGraphicFramePr>
          <p:nvPr/>
        </p:nvGraphicFramePr>
        <p:xfrm>
          <a:off x="2667000" y="2705100"/>
          <a:ext cx="12691654" cy="4572000"/>
        </p:xfrm>
        <a:graphic>
          <a:graphicData uri="http://schemas.openxmlformats.org/drawingml/2006/table">
            <a:tbl>
              <a:tblPr firstRow="1" bandRow="1">
                <a:tableStyleId>{2D5ABB26-0587-4C30-8999-92F81FD0307C}</a:tableStyleId>
              </a:tblPr>
              <a:tblGrid>
                <a:gridCol w="7772400">
                  <a:extLst>
                    <a:ext uri="{9D8B030D-6E8A-4147-A177-3AD203B41FA5}">
                      <a16:colId xmlns:a16="http://schemas.microsoft.com/office/drawing/2014/main" val="20000"/>
                    </a:ext>
                  </a:extLst>
                </a:gridCol>
                <a:gridCol w="4919254">
                  <a:extLst>
                    <a:ext uri="{9D8B030D-6E8A-4147-A177-3AD203B41FA5}">
                      <a16:colId xmlns:a16="http://schemas.microsoft.com/office/drawing/2014/main" val="20001"/>
                    </a:ext>
                  </a:extLst>
                </a:gridCol>
              </a:tblGrid>
              <a:tr h="370840">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Thành Viên</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MSSV</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vi-VN" sz="5400" b="1" dirty="0">
                          <a:solidFill>
                            <a:schemeClr val="bg1"/>
                          </a:solidFill>
                          <a:latin typeface="Times New Roman" panose="02020603050405020304" pitchFamily="18" charset="0"/>
                          <a:cs typeface="Times New Roman" panose="02020603050405020304" pitchFamily="18" charset="0"/>
                        </a:rPr>
                        <a:t>Cao Thiên Chi</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2001220536</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vi-VN" sz="5400" b="1" dirty="0">
                          <a:solidFill>
                            <a:schemeClr val="bg1"/>
                          </a:solidFill>
                          <a:latin typeface="Times New Roman" panose="02020603050405020304" pitchFamily="18" charset="0"/>
                          <a:cs typeface="Times New Roman" panose="02020603050405020304" pitchFamily="18" charset="0"/>
                        </a:rPr>
                        <a:t>Trương Mỹ Hoa</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2001221445</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vi-VN" sz="5400" b="1" dirty="0">
                          <a:solidFill>
                            <a:schemeClr val="bg1"/>
                          </a:solidFill>
                          <a:latin typeface="Times New Roman" panose="02020603050405020304" pitchFamily="18" charset="0"/>
                          <a:cs typeface="Times New Roman" panose="02020603050405020304" pitchFamily="18" charset="0"/>
                        </a:rPr>
                        <a:t>Đỗ Lê Phương Quỳnh</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2001224079</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vi-VN" sz="5400" b="1" dirty="0">
                          <a:solidFill>
                            <a:schemeClr val="bg1"/>
                          </a:solidFill>
                          <a:latin typeface="Times New Roman" panose="02020603050405020304" pitchFamily="18" charset="0"/>
                          <a:cs typeface="Times New Roman" panose="02020603050405020304" pitchFamily="18" charset="0"/>
                        </a:rPr>
                        <a:t>Nguyễn Thị Ngọc Thanh</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vi-VN" sz="5400" b="1" dirty="0">
                          <a:solidFill>
                            <a:schemeClr val="bg1"/>
                          </a:solidFill>
                          <a:latin typeface="Times New Roman" panose="02020603050405020304" pitchFamily="18" charset="0"/>
                          <a:cs typeface="Times New Roman" panose="02020603050405020304" pitchFamily="18" charset="0"/>
                        </a:rPr>
                        <a:t>2001224682</a:t>
                      </a:r>
                      <a:endParaRPr lang="en-US" sz="54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11" name="Freeform 4"/>
          <p:cNvSpPr/>
          <p:nvPr/>
        </p:nvSpPr>
        <p:spPr>
          <a:xfrm rot="16200000">
            <a:off x="4795986" y="-3124200"/>
            <a:ext cx="8696028" cy="16535400"/>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dirty="0"/>
          </a:p>
        </p:txBody>
      </p:sp>
      <p:sp>
        <p:nvSpPr>
          <p:cNvPr id="9" name="Freeform 9"/>
          <p:cNvSpPr/>
          <p:nvPr/>
        </p:nvSpPr>
        <p:spPr>
          <a:xfrm rot="763488">
            <a:off x="332221" y="8506928"/>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7" name="Freeform 7"/>
          <p:cNvSpPr/>
          <p:nvPr/>
        </p:nvSpPr>
        <p:spPr>
          <a:xfrm rot="1353809">
            <a:off x="15812891" y="6724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rot="787847" flipH="1">
            <a:off x="491134" y="185559"/>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16" name="TextBox 6"/>
          <p:cNvSpPr txBox="1"/>
          <p:nvPr/>
        </p:nvSpPr>
        <p:spPr>
          <a:xfrm>
            <a:off x="3455944" y="1263637"/>
            <a:ext cx="11419903" cy="1107996"/>
          </a:xfrm>
          <a:prstGeom prst="rect">
            <a:avLst/>
          </a:prstGeom>
        </p:spPr>
        <p:txBody>
          <a:bodyPr wrap="square" lIns="0" tIns="0" rIns="0" bIns="0" rtlCol="0" anchor="t">
            <a:spAutoFit/>
          </a:bodyPr>
          <a:lstStyle/>
          <a:p>
            <a:pPr algn="ctr"/>
            <a:r>
              <a:rPr lang="vi-VN" sz="7200" b="1" dirty="0">
                <a:solidFill>
                  <a:srgbClr val="000000"/>
                </a:solidFill>
                <a:latin typeface="+mj-lt"/>
              </a:rPr>
              <a:t>First – Come, First - Served</a:t>
            </a:r>
            <a:endParaRPr lang="en-US" sz="7200" b="1" dirty="0">
              <a:solidFill>
                <a:srgbClr val="000000"/>
              </a:solidFill>
              <a:latin typeface="+mj-lt"/>
            </a:endParaRPr>
          </a:p>
        </p:txBody>
      </p:sp>
      <p:sp>
        <p:nvSpPr>
          <p:cNvPr id="19" name="TextBox 18"/>
          <p:cNvSpPr txBox="1"/>
          <p:nvPr/>
        </p:nvSpPr>
        <p:spPr>
          <a:xfrm>
            <a:off x="1442222" y="2748019"/>
            <a:ext cx="15087601" cy="5521704"/>
          </a:xfrm>
          <a:prstGeom prst="rect">
            <a:avLst/>
          </a:prstGeom>
          <a:noFill/>
        </p:spPr>
        <p:txBody>
          <a:bodyPr wrap="square" rtlCol="0">
            <a:spAutoFit/>
          </a:bodyPr>
          <a:lstStyle/>
          <a:p>
            <a:pPr marL="571500" indent="-571500">
              <a:lnSpc>
                <a:spcPct val="150000"/>
              </a:lnSpc>
              <a:buFont typeface="Times New Roman" panose="02020603050405020304" pitchFamily="18" charset="0"/>
              <a:buChar char="‣"/>
            </a:pPr>
            <a:r>
              <a:rPr lang="vi-VN" sz="4000" dirty="0">
                <a:latin typeface="+mj-lt"/>
              </a:rPr>
              <a:t>“</a:t>
            </a:r>
            <a:r>
              <a:rPr lang="vi-VN" sz="4000" b="1" dirty="0">
                <a:latin typeface="+mj-lt"/>
              </a:rPr>
              <a:t>Đến Trước, Phục Vụ Trước”</a:t>
            </a:r>
            <a:endParaRPr lang="vi-VN" sz="4000" dirty="0">
              <a:latin typeface="+mj-lt"/>
            </a:endParaRPr>
          </a:p>
          <a:p>
            <a:pPr marL="571500" indent="-571500">
              <a:lnSpc>
                <a:spcPct val="150000"/>
              </a:lnSpc>
              <a:buFont typeface="Times New Roman" panose="02020603050405020304" pitchFamily="18" charset="0"/>
              <a:buChar char="‣"/>
            </a:pPr>
            <a:r>
              <a:rPr lang="vi-VN" sz="4000" dirty="0">
                <a:latin typeface="+mj-lt"/>
              </a:rPr>
              <a:t>Đây là thuật toán điều phối theo nguyên tắc </a:t>
            </a:r>
            <a:r>
              <a:rPr lang="vi-VN" sz="4000" i="1" dirty="0">
                <a:latin typeface="+mj-lt"/>
              </a:rPr>
              <a:t>Preemptive (Độc Quyền)</a:t>
            </a:r>
          </a:p>
          <a:p>
            <a:pPr marL="571500" indent="-571500">
              <a:lnSpc>
                <a:spcPct val="150000"/>
              </a:lnSpc>
              <a:buFont typeface="Times New Roman" panose="02020603050405020304" pitchFamily="18" charset="0"/>
              <a:buChar char="‣"/>
            </a:pPr>
            <a:r>
              <a:rPr lang="vi-VN" sz="4000" b="1" dirty="0">
                <a:latin typeface="+mj-lt"/>
              </a:rPr>
              <a:t>Nguyên</a:t>
            </a:r>
            <a:r>
              <a:rPr lang="vi-VN" sz="4000" i="1" dirty="0">
                <a:latin typeface="+mj-lt"/>
              </a:rPr>
              <a:t> </a:t>
            </a:r>
            <a:r>
              <a:rPr lang="vi-VN" sz="4000" b="1" dirty="0">
                <a:latin typeface="+mj-lt"/>
              </a:rPr>
              <a:t>Tắc:</a:t>
            </a:r>
          </a:p>
          <a:p>
            <a:pPr>
              <a:lnSpc>
                <a:spcPct val="150000"/>
              </a:lnSpc>
            </a:pPr>
            <a:r>
              <a:rPr lang="vi-VN" sz="4000" dirty="0">
                <a:latin typeface="+mj-lt"/>
              </a:rPr>
              <a:t>	Khi CPU được cấp phát cho một tiến trình cụ thể, tiến trình đó sẽ thực hiện cho đến khi hoàn thành. CPU không thể rời khỏi tiến trình hiện tại trước khi nó được hoàn thành.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iterate type="wd">
                                    <p:tmPct val="10000"/>
                                  </p:iterate>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anim calcmode="lin" valueType="num">
                                      <p:cBhvr>
                                        <p:cTn id="8"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iterate type="wd">
                                    <p:tmPct val="10000"/>
                                  </p:iterate>
                                  <p:childTnLst>
                                    <p:set>
                                      <p:cBhvr>
                                        <p:cTn id="13" dur="1" fill="hold">
                                          <p:stCondLst>
                                            <p:cond delay="0"/>
                                          </p:stCondLst>
                                        </p:cTn>
                                        <p:tgtEl>
                                          <p:spTgt spid="19">
                                            <p:txEl>
                                              <p:pRg st="1" end="1"/>
                                            </p:txEl>
                                          </p:spTgt>
                                        </p:tgtEl>
                                        <p:attrNameLst>
                                          <p:attrName>style.visibility</p:attrName>
                                        </p:attrNameLst>
                                      </p:cBhvr>
                                      <p:to>
                                        <p:strVal val="visible"/>
                                      </p:to>
                                    </p:set>
                                    <p:animEffect transition="in" filter="fade">
                                      <p:cBhvr>
                                        <p:cTn id="14" dur="1000"/>
                                        <p:tgtEl>
                                          <p:spTgt spid="19">
                                            <p:txEl>
                                              <p:pRg st="1" end="1"/>
                                            </p:txEl>
                                          </p:spTgt>
                                        </p:tgtEl>
                                      </p:cBhvr>
                                    </p:animEffect>
                                    <p:anim calcmode="lin" valueType="num">
                                      <p:cBhvr>
                                        <p:cTn id="15"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iterate type="wd">
                                    <p:tmPct val="10000"/>
                                  </p:iterate>
                                  <p:childTnLst>
                                    <p:set>
                                      <p:cBhvr>
                                        <p:cTn id="20" dur="1" fill="hold">
                                          <p:stCondLst>
                                            <p:cond delay="0"/>
                                          </p:stCondLst>
                                        </p:cTn>
                                        <p:tgtEl>
                                          <p:spTgt spid="19">
                                            <p:txEl>
                                              <p:pRg st="2" end="2"/>
                                            </p:txEl>
                                          </p:spTgt>
                                        </p:tgtEl>
                                        <p:attrNameLst>
                                          <p:attrName>style.visibility</p:attrName>
                                        </p:attrNameLst>
                                      </p:cBhvr>
                                      <p:to>
                                        <p:strVal val="visible"/>
                                      </p:to>
                                    </p:set>
                                    <p:animEffect transition="in" filter="fade">
                                      <p:cBhvr>
                                        <p:cTn id="21" dur="1000"/>
                                        <p:tgtEl>
                                          <p:spTgt spid="19">
                                            <p:txEl>
                                              <p:pRg st="2" end="2"/>
                                            </p:txEl>
                                          </p:spTgt>
                                        </p:tgtEl>
                                      </p:cBhvr>
                                    </p:animEffect>
                                    <p:anim calcmode="lin" valueType="num">
                                      <p:cBhvr>
                                        <p:cTn id="22"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iterate type="wd">
                                    <p:tmPct val="10000"/>
                                  </p:iterate>
                                  <p:childTnLst>
                                    <p:set>
                                      <p:cBhvr>
                                        <p:cTn id="27" dur="1" fill="hold">
                                          <p:stCondLst>
                                            <p:cond delay="0"/>
                                          </p:stCondLst>
                                        </p:cTn>
                                        <p:tgtEl>
                                          <p:spTgt spid="19">
                                            <p:txEl>
                                              <p:pRg st="3" end="3"/>
                                            </p:txEl>
                                          </p:spTgt>
                                        </p:tgtEl>
                                        <p:attrNameLst>
                                          <p:attrName>style.visibility</p:attrName>
                                        </p:attrNameLst>
                                      </p:cBhvr>
                                      <p:to>
                                        <p:strVal val="visible"/>
                                      </p:to>
                                    </p:set>
                                    <p:animEffect transition="in" filter="fade">
                                      <p:cBhvr>
                                        <p:cTn id="28" dur="500"/>
                                        <p:tgtEl>
                                          <p:spTgt spid="19">
                                            <p:txEl>
                                              <p:pRg st="3" end="3"/>
                                            </p:txEl>
                                          </p:spTgt>
                                        </p:tgtEl>
                                      </p:cBhvr>
                                    </p:animEffect>
                                    <p:anim calcmode="lin" valueType="num">
                                      <p:cBhvr>
                                        <p:cTn id="29"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772228" y="-614565"/>
            <a:ext cx="3086567" cy="2773926"/>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9" name="Picture 8"/>
          <p:cNvPicPr>
            <a:picLocks noChangeAspect="1"/>
          </p:cNvPicPr>
          <p:nvPr/>
        </p:nvPicPr>
        <p:blipFill>
          <a:blip r:embed="rId9"/>
          <a:stretch>
            <a:fillRect/>
          </a:stretch>
        </p:blipFill>
        <p:spPr>
          <a:xfrm>
            <a:off x="3886200" y="1562100"/>
            <a:ext cx="9448800" cy="69370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6" name="Freeform 6"/>
          <p:cNvSpPr/>
          <p:nvPr/>
        </p:nvSpPr>
        <p:spPr>
          <a:xfrm>
            <a:off x="8210852" y="326769"/>
            <a:ext cx="9658438" cy="9144000"/>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txBody>
          <a:bodyPr/>
          <a:lstStyle/>
          <a:p>
            <a:endParaRPr lang="en-US"/>
          </a:p>
        </p:txBody>
      </p:sp>
      <p:sp>
        <p:nvSpPr>
          <p:cNvPr id="8" name="Freeform 8"/>
          <p:cNvSpPr/>
          <p:nvPr/>
        </p:nvSpPr>
        <p:spPr>
          <a:xfrm>
            <a:off x="631509" y="682429"/>
            <a:ext cx="7244285" cy="8690848"/>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txBody>
          <a:bodyPr/>
          <a:lstStyle/>
          <a:p>
            <a:endParaRPr lang="en-US"/>
          </a:p>
        </p:txBody>
      </p:sp>
      <p:sp>
        <p:nvSpPr>
          <p:cNvPr id="10" name="TextBox 10"/>
          <p:cNvSpPr txBox="1"/>
          <p:nvPr/>
        </p:nvSpPr>
        <p:spPr>
          <a:xfrm>
            <a:off x="1960688" y="1918715"/>
            <a:ext cx="4441282" cy="954107"/>
          </a:xfrm>
          <a:prstGeom prst="rect">
            <a:avLst/>
          </a:prstGeom>
        </p:spPr>
        <p:txBody>
          <a:bodyPr wrap="square" lIns="0" tIns="0" rIns="0" bIns="0" rtlCol="0" anchor="t">
            <a:spAutoFit/>
          </a:bodyPr>
          <a:lstStyle/>
          <a:p>
            <a:pPr algn="ctr">
              <a:lnSpc>
                <a:spcPts val="6970"/>
              </a:lnSpc>
            </a:pPr>
            <a:r>
              <a:rPr lang="vi-VN" sz="8500" b="1" dirty="0">
                <a:latin typeface="+mj-lt"/>
              </a:rPr>
              <a:t>Ưu Điểm</a:t>
            </a:r>
            <a:endParaRPr lang="en-US" sz="8500" b="1" dirty="0">
              <a:latin typeface="+mj-lt"/>
            </a:endParaRPr>
          </a:p>
        </p:txBody>
      </p:sp>
      <p:sp>
        <p:nvSpPr>
          <p:cNvPr id="11" name="TextBox 11"/>
          <p:cNvSpPr txBox="1"/>
          <p:nvPr/>
        </p:nvSpPr>
        <p:spPr>
          <a:xfrm>
            <a:off x="10106371" y="1601296"/>
            <a:ext cx="5867400" cy="954107"/>
          </a:xfrm>
          <a:prstGeom prst="rect">
            <a:avLst/>
          </a:prstGeom>
        </p:spPr>
        <p:txBody>
          <a:bodyPr wrap="square" lIns="0" tIns="0" rIns="0" bIns="0" rtlCol="0" anchor="t">
            <a:spAutoFit/>
          </a:bodyPr>
          <a:lstStyle>
            <a:defPPr>
              <a:defRPr lang="en-US"/>
            </a:defPPr>
            <a:lvl1pPr algn="ctr">
              <a:lnSpc>
                <a:spcPts val="6970"/>
              </a:lnSpc>
              <a:defRPr sz="8500" b="1">
                <a:latin typeface="+mj-lt"/>
              </a:defRPr>
            </a:lvl1pPr>
          </a:lstStyle>
          <a:p>
            <a:r>
              <a:rPr lang="vi-VN" dirty="0"/>
              <a:t>Nhược Điểm</a:t>
            </a:r>
            <a:endParaRPr lang="en-US" dirty="0"/>
          </a:p>
        </p:txBody>
      </p:sp>
      <p:sp>
        <p:nvSpPr>
          <p:cNvPr id="3" name="TextBox 2"/>
          <p:cNvSpPr txBox="1"/>
          <p:nvPr/>
        </p:nvSpPr>
        <p:spPr>
          <a:xfrm>
            <a:off x="847310" y="2872822"/>
            <a:ext cx="7005723" cy="5078313"/>
          </a:xfrm>
          <a:prstGeom prst="rect">
            <a:avLst/>
          </a:prstGeom>
          <a:noFill/>
        </p:spPr>
        <p:txBody>
          <a:bodyPr wrap="square" rtlCol="0">
            <a:spAutoFit/>
          </a:bodyPr>
          <a:lstStyle/>
          <a:p>
            <a:pPr marL="857250" indent="-857250">
              <a:buFont typeface="Times New Roman" panose="02020603050405020304" pitchFamily="18" charset="0"/>
              <a:buChar char="‣"/>
            </a:pPr>
            <a:r>
              <a:rPr lang="vi-VN" sz="5400" dirty="0">
                <a:latin typeface="+mj-lt"/>
              </a:rPr>
              <a:t>Đơn giản</a:t>
            </a:r>
          </a:p>
          <a:p>
            <a:pPr marL="857250" indent="-857250">
              <a:buFont typeface="Times New Roman" panose="02020603050405020304" pitchFamily="18" charset="0"/>
              <a:buChar char="‣"/>
            </a:pPr>
            <a:r>
              <a:rPr lang="vi-VN" sz="5400" dirty="0">
                <a:latin typeface="+mj-lt"/>
              </a:rPr>
              <a:t>Dễ triển khai</a:t>
            </a:r>
          </a:p>
          <a:p>
            <a:pPr marL="857250" indent="-857250">
              <a:buFont typeface="Times New Roman" panose="02020603050405020304" pitchFamily="18" charset="0"/>
              <a:buChar char="‣"/>
            </a:pPr>
            <a:r>
              <a:rPr lang="vi-VN" sz="5400" dirty="0">
                <a:latin typeface="+mj-lt"/>
              </a:rPr>
              <a:t>Không yêu cầu phức tạp trong việc quản lý danh sách yêu cầu đang chờ</a:t>
            </a:r>
          </a:p>
        </p:txBody>
      </p:sp>
      <p:sp>
        <p:nvSpPr>
          <p:cNvPr id="4" name="TextBox 3"/>
          <p:cNvSpPr txBox="1"/>
          <p:nvPr/>
        </p:nvSpPr>
        <p:spPr>
          <a:xfrm>
            <a:off x="8435175" y="2882172"/>
            <a:ext cx="9636463" cy="6001643"/>
          </a:xfrm>
          <a:prstGeom prst="rect">
            <a:avLst/>
          </a:prstGeom>
          <a:noFill/>
        </p:spPr>
        <p:txBody>
          <a:bodyPr wrap="square" rtlCol="0">
            <a:spAutoFit/>
          </a:bodyPr>
          <a:lstStyle>
            <a:defPPr>
              <a:defRPr lang="en-US"/>
            </a:defPPr>
            <a:lvl1pPr marL="857250" indent="-857250">
              <a:buFont typeface="Times New Roman" panose="02020603050405020304" pitchFamily="18" charset="0"/>
              <a:buChar char="‣"/>
              <a:defRPr sz="6000">
                <a:latin typeface="+mj-lt"/>
              </a:defRPr>
            </a:lvl1pPr>
          </a:lstStyle>
          <a:p>
            <a:r>
              <a:rPr lang="vi-VN" sz="4800" dirty="0"/>
              <a:t>Xảy ra hiện tượng tích lũy thời gian chờ, các tiến trình ngắn phải đợi tiến trình có yêu cầu CPU thời gian dài kết thúc xử lí</a:t>
            </a:r>
          </a:p>
          <a:p>
            <a:pPr marL="0" indent="0">
              <a:buNone/>
            </a:pPr>
            <a:endParaRPr lang="vi-VN" sz="4800" dirty="0"/>
          </a:p>
          <a:p>
            <a:r>
              <a:rPr lang="vi-VN" sz="4800" dirty="0"/>
              <a:t>Không phù hợp với hệ thống tương tác do CPU không được cấp phát đều đặn cho các tiến trình</a:t>
            </a:r>
            <a:endParaRPr lang="en-US" sz="4800" dirty="0"/>
          </a:p>
        </p:txBody>
      </p:sp>
      <p:sp>
        <p:nvSpPr>
          <p:cNvPr id="7" name="Freeform 7"/>
          <p:cNvSpPr/>
          <p:nvPr/>
        </p:nvSpPr>
        <p:spPr>
          <a:xfrm>
            <a:off x="16173379" y="-817747"/>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8"/>
          <p:cNvSpPr/>
          <p:nvPr/>
        </p:nvSpPr>
        <p:spPr>
          <a:xfrm>
            <a:off x="-329321" y="8053250"/>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3"/>
          <p:cNvSpPr/>
          <p:nvPr/>
        </p:nvSpPr>
        <p:spPr>
          <a:xfrm flipH="1">
            <a:off x="-1371600" y="-51294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ipe(left)">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txBody>
          <a:bodyPr/>
          <a:lstStyle/>
          <a:p>
            <a:endParaRPr lang="en-US"/>
          </a:p>
        </p:txBody>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3687259" y="4768977"/>
            <a:ext cx="10913483" cy="1077026"/>
          </a:xfrm>
          <a:prstGeom prst="rect">
            <a:avLst/>
          </a:prstGeom>
        </p:spPr>
        <p:txBody>
          <a:bodyPr lIns="0" tIns="0" rIns="0" bIns="0" rtlCol="0" anchor="t">
            <a:spAutoFit/>
          </a:bodyPr>
          <a:lstStyle/>
          <a:p>
            <a:pPr algn="ctr">
              <a:lnSpc>
                <a:spcPts val="7870"/>
              </a:lnSpc>
            </a:pPr>
            <a:r>
              <a:rPr lang="vi-VN" sz="9600" b="1" dirty="0">
                <a:solidFill>
                  <a:srgbClr val="000000"/>
                </a:solidFill>
                <a:latin typeface="+mj-lt"/>
              </a:rPr>
              <a:t>Ví Dụ</a:t>
            </a:r>
            <a:endParaRPr lang="en-US" sz="9600" b="1" dirty="0">
              <a:solidFill>
                <a:srgbClr val="000000"/>
              </a:solidFill>
              <a:latin typeface="+mj-lt"/>
            </a:endParaRPr>
          </a:p>
        </p:txBody>
      </p:sp>
      <p:sp>
        <p:nvSpPr>
          <p:cNvPr id="8" name="Freeform 4"/>
          <p:cNvSpPr/>
          <p:nvPr/>
        </p:nvSpPr>
        <p:spPr>
          <a:xfrm rot="2698883">
            <a:off x="10859361" y="323159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7"/>
          <p:cNvSpPr/>
          <p:nvPr/>
        </p:nvSpPr>
        <p:spPr>
          <a:xfrm>
            <a:off x="2824278" y="5915481"/>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12" name="Picture 11"/>
          <p:cNvPicPr>
            <a:picLocks noChangeAspect="1"/>
          </p:cNvPicPr>
          <p:nvPr/>
        </p:nvPicPr>
        <p:blipFill>
          <a:blip r:embed="rId3"/>
          <a:stretch>
            <a:fillRect/>
          </a:stretch>
        </p:blipFill>
        <p:spPr>
          <a:xfrm>
            <a:off x="877107" y="793627"/>
            <a:ext cx="16533785" cy="8699746"/>
          </a:xfrm>
          <a:prstGeom prst="rect">
            <a:avLst/>
          </a:prstGeom>
        </p:spPr>
      </p:pic>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13" name="Table 12"/>
          <p:cNvGraphicFramePr>
            <a:graphicFrameLocks noGrp="1"/>
          </p:cNvGraphicFramePr>
          <p:nvPr/>
        </p:nvGraphicFramePr>
        <p:xfrm>
          <a:off x="1879313" y="1790700"/>
          <a:ext cx="14401800" cy="5651900"/>
        </p:xfrm>
        <a:graphic>
          <a:graphicData uri="http://schemas.openxmlformats.org/drawingml/2006/table">
            <a:tbl>
              <a:tblPr firstRow="1" bandRow="1">
                <a:tableStyleId>{073A0DAA-6AF3-43AB-8588-CEC1D06C72B9}</a:tableStyleId>
              </a:tblPr>
              <a:tblGrid>
                <a:gridCol w="48006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1412975">
                <a:tc>
                  <a:txBody>
                    <a:bodyPr/>
                    <a:lstStyle/>
                    <a:p>
                      <a:pPr algn="ctr"/>
                      <a:r>
                        <a:rPr lang="vi-VN" sz="4800" b="1" dirty="0">
                          <a:latin typeface="+mj-lt"/>
                        </a:rPr>
                        <a:t>Tiến Trình</a:t>
                      </a:r>
                    </a:p>
                  </a:txBody>
                  <a:tcPr anchor="ctr"/>
                </a:tc>
                <a:tc>
                  <a:txBody>
                    <a:bodyPr/>
                    <a:lstStyle/>
                    <a:p>
                      <a:pPr algn="ctr"/>
                      <a:r>
                        <a:rPr lang="vi-VN" sz="4800" b="1" dirty="0">
                          <a:latin typeface="+mj-lt"/>
                        </a:rPr>
                        <a:t>Thời Gian Đến</a:t>
                      </a:r>
                      <a:endParaRPr lang="en-US" sz="4800" b="1" dirty="0">
                        <a:latin typeface="+mj-lt"/>
                      </a:endParaRPr>
                    </a:p>
                  </a:txBody>
                  <a:tcPr anchor="ctr"/>
                </a:tc>
                <a:tc>
                  <a:txBody>
                    <a:bodyPr/>
                    <a:lstStyle/>
                    <a:p>
                      <a:pPr algn="ctr"/>
                      <a:r>
                        <a:rPr lang="vi-VN" sz="4800" b="1" dirty="0">
                          <a:latin typeface="+mj-lt"/>
                        </a:rPr>
                        <a:t>Thời Gian Xử Lý</a:t>
                      </a:r>
                      <a:endParaRPr lang="en-US" sz="4800" b="1" dirty="0">
                        <a:latin typeface="+mj-lt"/>
                      </a:endParaRPr>
                    </a:p>
                  </a:txBody>
                  <a:tcPr anchor="ctr"/>
                </a:tc>
                <a:extLst>
                  <a:ext uri="{0D108BD9-81ED-4DB2-BD59-A6C34878D82A}">
                    <a16:rowId xmlns:a16="http://schemas.microsoft.com/office/drawing/2014/main" val="10000"/>
                  </a:ext>
                </a:extLst>
              </a:tr>
              <a:tr h="1412975">
                <a:tc>
                  <a:txBody>
                    <a:bodyPr/>
                    <a:lstStyle/>
                    <a:p>
                      <a:pPr algn="ctr"/>
                      <a:r>
                        <a:rPr lang="vi-VN" sz="4800" b="1" dirty="0">
                          <a:latin typeface="+mj-lt"/>
                        </a:rPr>
                        <a:t>P1</a:t>
                      </a:r>
                      <a:endParaRPr lang="en-US" sz="4800" b="1" dirty="0">
                        <a:latin typeface="+mj-lt"/>
                      </a:endParaRPr>
                    </a:p>
                  </a:txBody>
                  <a:tcPr anchor="ctr"/>
                </a:tc>
                <a:tc>
                  <a:txBody>
                    <a:bodyPr/>
                    <a:lstStyle/>
                    <a:p>
                      <a:pPr algn="ctr"/>
                      <a:r>
                        <a:rPr lang="vi-VN" sz="4800" b="1" dirty="0">
                          <a:latin typeface="+mj-lt"/>
                        </a:rPr>
                        <a:t>0</a:t>
                      </a:r>
                      <a:endParaRPr lang="en-US" sz="4800" b="1" dirty="0">
                        <a:latin typeface="+mj-lt"/>
                      </a:endParaRPr>
                    </a:p>
                  </a:txBody>
                  <a:tcPr anchor="ctr"/>
                </a:tc>
                <a:tc>
                  <a:txBody>
                    <a:bodyPr/>
                    <a:lstStyle/>
                    <a:p>
                      <a:pPr algn="ctr"/>
                      <a:r>
                        <a:rPr lang="vi-VN" sz="4800" b="1" dirty="0">
                          <a:latin typeface="+mj-lt"/>
                        </a:rPr>
                        <a:t>24</a:t>
                      </a:r>
                      <a:endParaRPr lang="en-US" sz="4800" b="1" dirty="0">
                        <a:latin typeface="+mj-lt"/>
                      </a:endParaRPr>
                    </a:p>
                  </a:txBody>
                  <a:tcPr anchor="ctr"/>
                </a:tc>
                <a:extLst>
                  <a:ext uri="{0D108BD9-81ED-4DB2-BD59-A6C34878D82A}">
                    <a16:rowId xmlns:a16="http://schemas.microsoft.com/office/drawing/2014/main" val="10001"/>
                  </a:ext>
                </a:extLst>
              </a:tr>
              <a:tr h="1412975">
                <a:tc>
                  <a:txBody>
                    <a:bodyPr/>
                    <a:lstStyle/>
                    <a:p>
                      <a:pPr algn="ctr"/>
                      <a:r>
                        <a:rPr lang="vi-VN" sz="4800" b="1" dirty="0">
                          <a:latin typeface="+mj-lt"/>
                        </a:rPr>
                        <a:t>P2</a:t>
                      </a:r>
                      <a:endParaRPr lang="en-US" sz="4800" b="1" dirty="0">
                        <a:latin typeface="+mj-lt"/>
                      </a:endParaRPr>
                    </a:p>
                  </a:txBody>
                  <a:tcPr anchor="ctr"/>
                </a:tc>
                <a:tc>
                  <a:txBody>
                    <a:bodyPr/>
                    <a:lstStyle/>
                    <a:p>
                      <a:pPr algn="ctr"/>
                      <a:r>
                        <a:rPr lang="vi-VN" sz="4800" b="1" dirty="0">
                          <a:latin typeface="+mj-lt"/>
                        </a:rPr>
                        <a:t>1</a:t>
                      </a:r>
                      <a:endParaRPr lang="en-US" sz="4800" b="1" dirty="0">
                        <a:latin typeface="+mj-lt"/>
                      </a:endParaRPr>
                    </a:p>
                  </a:txBody>
                  <a:tcPr anchor="ctr"/>
                </a:tc>
                <a:tc>
                  <a:txBody>
                    <a:bodyPr/>
                    <a:lstStyle/>
                    <a:p>
                      <a:pPr algn="ctr"/>
                      <a:r>
                        <a:rPr lang="vi-VN" sz="4800" b="1" dirty="0">
                          <a:latin typeface="+mj-lt"/>
                        </a:rPr>
                        <a:t>3</a:t>
                      </a:r>
                      <a:endParaRPr lang="en-US" sz="4800" b="1" dirty="0">
                        <a:latin typeface="+mj-lt"/>
                      </a:endParaRPr>
                    </a:p>
                  </a:txBody>
                  <a:tcPr anchor="ctr"/>
                </a:tc>
                <a:extLst>
                  <a:ext uri="{0D108BD9-81ED-4DB2-BD59-A6C34878D82A}">
                    <a16:rowId xmlns:a16="http://schemas.microsoft.com/office/drawing/2014/main" val="10002"/>
                  </a:ext>
                </a:extLst>
              </a:tr>
              <a:tr h="1412975">
                <a:tc>
                  <a:txBody>
                    <a:bodyPr/>
                    <a:lstStyle/>
                    <a:p>
                      <a:pPr algn="ctr"/>
                      <a:r>
                        <a:rPr lang="vi-VN" sz="4800" b="1" dirty="0">
                          <a:latin typeface="+mj-lt"/>
                        </a:rPr>
                        <a:t>P3</a:t>
                      </a:r>
                      <a:endParaRPr lang="en-US" sz="4800" b="1" dirty="0">
                        <a:latin typeface="+mj-lt"/>
                      </a:endParaRPr>
                    </a:p>
                  </a:txBody>
                  <a:tcPr anchor="ctr"/>
                </a:tc>
                <a:tc>
                  <a:txBody>
                    <a:bodyPr/>
                    <a:lstStyle/>
                    <a:p>
                      <a:pPr algn="ctr"/>
                      <a:r>
                        <a:rPr lang="vi-VN" sz="4800" b="1" dirty="0">
                          <a:latin typeface="+mj-lt"/>
                        </a:rPr>
                        <a:t>2</a:t>
                      </a:r>
                      <a:endParaRPr lang="en-US" sz="4800" b="1" dirty="0">
                        <a:latin typeface="+mj-lt"/>
                      </a:endParaRPr>
                    </a:p>
                  </a:txBody>
                  <a:tcPr anchor="ctr"/>
                </a:tc>
                <a:tc>
                  <a:txBody>
                    <a:bodyPr/>
                    <a:lstStyle/>
                    <a:p>
                      <a:pPr algn="ctr"/>
                      <a:r>
                        <a:rPr lang="vi-VN" sz="4800" b="1" dirty="0">
                          <a:latin typeface="+mj-lt"/>
                        </a:rPr>
                        <a:t>3</a:t>
                      </a:r>
                      <a:endParaRPr lang="en-US" sz="4800" b="1" dirty="0">
                        <a:latin typeface="+mj-lt"/>
                      </a:endParaRPr>
                    </a:p>
                  </a:txBody>
                  <a:tcPr anchor="ctr"/>
                </a:tc>
                <a:extLst>
                  <a:ext uri="{0D108BD9-81ED-4DB2-BD59-A6C34878D82A}">
                    <a16:rowId xmlns:a16="http://schemas.microsoft.com/office/drawing/2014/main" val="10003"/>
                  </a:ext>
                </a:extLst>
              </a:tr>
            </a:tbl>
          </a:graphicData>
        </a:graphic>
      </p:graphicFrame>
      <p:sp>
        <p:nvSpPr>
          <p:cNvPr id="4" name="TextBox 3"/>
          <p:cNvSpPr txBox="1"/>
          <p:nvPr/>
        </p:nvSpPr>
        <p:spPr>
          <a:xfrm>
            <a:off x="1879313" y="7498490"/>
            <a:ext cx="4902487" cy="1938992"/>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Biểu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đồ</a:t>
            </a:r>
            <a:r>
              <a:rPr lang="en-US" sz="4000" dirty="0">
                <a:latin typeface="Times New Roman" panose="02020603050405020304" pitchFamily="18" charset="0"/>
                <a:cs typeface="Times New Roman" panose="02020603050405020304" pitchFamily="18" charset="0"/>
              </a:rPr>
              <a:t> Gantt</a:t>
            </a:r>
          </a:p>
          <a:p>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chờ</a:t>
            </a:r>
            <a:endParaRPr lang="en-US" sz="4000" dirty="0">
              <a:latin typeface="Times New Roman" panose="02020603050405020304" pitchFamily="18" charset="0"/>
              <a:cs typeface="Times New Roman" panose="02020603050405020304" pitchFamily="18" charset="0"/>
            </a:endParaRPr>
          </a:p>
          <a:p>
            <a:r>
              <a:rPr lang="en-US" sz="4000" dirty="0">
                <a:latin typeface="Times New Roman" panose="02020603050405020304" pitchFamily="18" charset="0"/>
                <a:cs typeface="Times New Roman" panose="02020603050405020304" pitchFamily="18" charset="0"/>
              </a:rPr>
              <a:t>-</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hoàn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tất</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643</Words>
  <Application>Microsoft Office PowerPoint</Application>
  <PresentationFormat>Custom</PresentationFormat>
  <Paragraphs>261</Paragraphs>
  <Slides>21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Times New Roman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dc:creator/>
  <cp:lastModifiedBy>Thiên Chi Cao</cp:lastModifiedBy>
  <cp:revision>22</cp:revision>
  <dcterms:created xsi:type="dcterms:W3CDTF">2006-08-16T00:00:00Z</dcterms:created>
  <dcterms:modified xsi:type="dcterms:W3CDTF">2023-11-04T09:32:54Z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8511543D8FD34757B34C10328064A4D8_12</vt:lpwstr>
  </property>
  <property fmtid="{D5CDD505-2E9C-101B-9397-08002B2CF9AE}" pid="3" name="KSOProductBuildVer">
    <vt:lpwstr>1033-12.2.0.13266</vt:lpwstr>
  </property>
</Properties>
</file>